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4" r:id="rId2"/>
  </p:sldMasterIdLst>
  <p:notesMasterIdLst>
    <p:notesMasterId r:id="rId22"/>
  </p:notesMasterIdLst>
  <p:sldIdLst>
    <p:sldId id="256" r:id="rId3"/>
    <p:sldId id="302" r:id="rId4"/>
    <p:sldId id="258" r:id="rId5"/>
    <p:sldId id="260" r:id="rId6"/>
    <p:sldId id="271" r:id="rId7"/>
    <p:sldId id="266" r:id="rId8"/>
    <p:sldId id="263" r:id="rId9"/>
    <p:sldId id="273" r:id="rId10"/>
    <p:sldId id="262" r:id="rId11"/>
    <p:sldId id="265" r:id="rId12"/>
    <p:sldId id="264" r:id="rId13"/>
    <p:sldId id="267" r:id="rId14"/>
    <p:sldId id="268" r:id="rId15"/>
    <p:sldId id="294" r:id="rId16"/>
    <p:sldId id="298" r:id="rId17"/>
    <p:sldId id="299" r:id="rId18"/>
    <p:sldId id="257" r:id="rId19"/>
    <p:sldId id="301" r:id="rId20"/>
    <p:sldId id="303" r:id="rId21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96" y="1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Formentelli" userId="5008f021-2aa8-479e-a63f-9696ca690d8e" providerId="ADAL" clId="{8AB7C468-F7A9-4F66-B0B9-25F82DC617B1}"/>
    <pc:docChg chg="undo redo custSel addSld delSld modSld sldOrd modNotesMaster">
      <pc:chgData name="Sara Formentelli" userId="5008f021-2aa8-479e-a63f-9696ca690d8e" providerId="ADAL" clId="{8AB7C468-F7A9-4F66-B0B9-25F82DC617B1}" dt="2026-03-27T10:57:14.667" v="734"/>
      <pc:docMkLst>
        <pc:docMk/>
      </pc:docMkLst>
      <pc:sldChg chg="addSp delSp modSp mod modNotesTx">
        <pc:chgData name="Sara Formentelli" userId="5008f021-2aa8-479e-a63f-9696ca690d8e" providerId="ADAL" clId="{8AB7C468-F7A9-4F66-B0B9-25F82DC617B1}" dt="2026-03-12T08:46:22.939" v="634" actId="20577"/>
        <pc:sldMkLst>
          <pc:docMk/>
          <pc:sldMk cId="0" sldId="260"/>
        </pc:sldMkLst>
        <pc:spChg chg="mod">
          <ac:chgData name="Sara Formentelli" userId="5008f021-2aa8-479e-a63f-9696ca690d8e" providerId="ADAL" clId="{8AB7C468-F7A9-4F66-B0B9-25F82DC617B1}" dt="2026-03-12T08:41:30.952" v="542" actId="403"/>
          <ac:spMkLst>
            <pc:docMk/>
            <pc:sldMk cId="0" sldId="260"/>
            <ac:spMk id="67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42:28.942" v="569" actId="404"/>
          <ac:spMkLst>
            <pc:docMk/>
            <pc:sldMk cId="0" sldId="260"/>
            <ac:spMk id="68" creationId="{00000000-0000-0000-0000-000000000000}"/>
          </ac:spMkLst>
        </pc:spChg>
        <pc:picChg chg="mod">
          <ac:chgData name="Sara Formentelli" userId="5008f021-2aa8-479e-a63f-9696ca690d8e" providerId="ADAL" clId="{8AB7C468-F7A9-4F66-B0B9-25F82DC617B1}" dt="2026-03-12T08:42:43.347" v="573" actId="1076"/>
          <ac:picMkLst>
            <pc:docMk/>
            <pc:sldMk cId="0" sldId="260"/>
            <ac:picMk id="2" creationId="{BD68E365-80B9-F163-70C6-92E938F022CE}"/>
          </ac:picMkLst>
        </pc:picChg>
        <pc:picChg chg="add mod">
          <ac:chgData name="Sara Formentelli" userId="5008f021-2aa8-479e-a63f-9696ca690d8e" providerId="ADAL" clId="{8AB7C468-F7A9-4F66-B0B9-25F82DC617B1}" dt="2026-03-12T08:42:38.891" v="572" actId="14100"/>
          <ac:picMkLst>
            <pc:docMk/>
            <pc:sldMk cId="0" sldId="260"/>
            <ac:picMk id="4" creationId="{48585747-9C70-F582-DA00-3C41F1074499}"/>
          </ac:picMkLst>
        </pc:picChg>
      </pc:sldChg>
      <pc:sldChg chg="modSp mod">
        <pc:chgData name="Sara Formentelli" userId="5008f021-2aa8-479e-a63f-9696ca690d8e" providerId="ADAL" clId="{8AB7C468-F7A9-4F66-B0B9-25F82DC617B1}" dt="2026-03-12T08:51:23.008" v="670" actId="113"/>
        <pc:sldMkLst>
          <pc:docMk/>
          <pc:sldMk cId="0" sldId="263"/>
        </pc:sldMkLst>
        <pc:spChg chg="mod">
          <ac:chgData name="Sara Formentelli" userId="5008f021-2aa8-479e-a63f-9696ca690d8e" providerId="ADAL" clId="{8AB7C468-F7A9-4F66-B0B9-25F82DC617B1}" dt="2026-03-12T08:51:23.008" v="670" actId="113"/>
          <ac:spMkLst>
            <pc:docMk/>
            <pc:sldMk cId="0" sldId="263"/>
            <ac:spMk id="90" creationId="{00000000-0000-0000-0000-000000000000}"/>
          </ac:spMkLst>
        </pc:spChg>
      </pc:sldChg>
      <pc:sldChg chg="ord">
        <pc:chgData name="Sara Formentelli" userId="5008f021-2aa8-479e-a63f-9696ca690d8e" providerId="ADAL" clId="{8AB7C468-F7A9-4F66-B0B9-25F82DC617B1}" dt="2026-03-12T08:54:10.547" v="680"/>
        <pc:sldMkLst>
          <pc:docMk/>
          <pc:sldMk cId="0" sldId="264"/>
        </pc:sldMkLst>
      </pc:sldChg>
      <pc:sldChg chg="modSp mod ord">
        <pc:chgData name="Sara Formentelli" userId="5008f021-2aa8-479e-a63f-9696ca690d8e" providerId="ADAL" clId="{8AB7C468-F7A9-4F66-B0B9-25F82DC617B1}" dt="2026-03-12T08:58:59.675" v="717" actId="1076"/>
        <pc:sldMkLst>
          <pc:docMk/>
          <pc:sldMk cId="0" sldId="265"/>
        </pc:sldMkLst>
        <pc:spChg chg="mod">
          <ac:chgData name="Sara Formentelli" userId="5008f021-2aa8-479e-a63f-9696ca690d8e" providerId="ADAL" clId="{8AB7C468-F7A9-4F66-B0B9-25F82DC617B1}" dt="2026-03-12T08:54:56.663" v="716" actId="14100"/>
          <ac:spMkLst>
            <pc:docMk/>
            <pc:sldMk cId="0" sldId="265"/>
            <ac:spMk id="100" creationId="{00000000-0000-0000-0000-000000000000}"/>
          </ac:spMkLst>
        </pc:spChg>
        <pc:picChg chg="mod">
          <ac:chgData name="Sara Formentelli" userId="5008f021-2aa8-479e-a63f-9696ca690d8e" providerId="ADAL" clId="{8AB7C468-F7A9-4F66-B0B9-25F82DC617B1}" dt="2026-03-12T08:58:59.675" v="717" actId="1076"/>
          <ac:picMkLst>
            <pc:docMk/>
            <pc:sldMk cId="0" sldId="265"/>
            <ac:picMk id="2" creationId="{82A19E58-23D9-49C7-9950-6B0CDB37E011}"/>
          </ac:picMkLst>
        </pc:picChg>
      </pc:sldChg>
      <pc:sldChg chg="modSp mod modNotesTx">
        <pc:chgData name="Sara Formentelli" userId="5008f021-2aa8-479e-a63f-9696ca690d8e" providerId="ADAL" clId="{8AB7C468-F7A9-4F66-B0B9-25F82DC617B1}" dt="2026-03-12T21:51:37.986" v="732" actId="20577"/>
        <pc:sldMkLst>
          <pc:docMk/>
          <pc:sldMk cId="0" sldId="266"/>
        </pc:sldMkLst>
        <pc:spChg chg="mod">
          <ac:chgData name="Sara Formentelli" userId="5008f021-2aa8-479e-a63f-9696ca690d8e" providerId="ADAL" clId="{8AB7C468-F7A9-4F66-B0B9-25F82DC617B1}" dt="2026-03-12T21:51:37.986" v="732" actId="20577"/>
          <ac:spMkLst>
            <pc:docMk/>
            <pc:sldMk cId="0" sldId="266"/>
            <ac:spMk id="105" creationId="{00000000-0000-0000-0000-000000000000}"/>
          </ac:spMkLst>
        </pc:spChg>
      </pc:sldChg>
      <pc:sldChg chg="ord">
        <pc:chgData name="Sara Formentelli" userId="5008f021-2aa8-479e-a63f-9696ca690d8e" providerId="ADAL" clId="{8AB7C468-F7A9-4F66-B0B9-25F82DC617B1}" dt="2026-03-27T10:57:14.667" v="734"/>
        <pc:sldMkLst>
          <pc:docMk/>
          <pc:sldMk cId="0" sldId="267"/>
        </pc:sldMkLst>
      </pc:sldChg>
      <pc:sldChg chg="modSp mod modNotes modNotesTx">
        <pc:chgData name="Sara Formentelli" userId="5008f021-2aa8-479e-a63f-9696ca690d8e" providerId="ADAL" clId="{8AB7C468-F7A9-4F66-B0B9-25F82DC617B1}" dt="2026-03-12T12:01:01.315" v="718"/>
        <pc:sldMkLst>
          <pc:docMk/>
          <pc:sldMk cId="0" sldId="271"/>
        </pc:sldMkLst>
        <pc:spChg chg="mod">
          <ac:chgData name="Sara Formentelli" userId="5008f021-2aa8-479e-a63f-9696ca690d8e" providerId="ADAL" clId="{8AB7C468-F7A9-4F66-B0B9-25F82DC617B1}" dt="2026-03-12T08:43:32.345" v="592" actId="20577"/>
          <ac:spMkLst>
            <pc:docMk/>
            <pc:sldMk cId="0" sldId="271"/>
            <ac:spMk id="67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4:59.313" v="365" actId="2710"/>
          <ac:spMkLst>
            <pc:docMk/>
            <pc:sldMk cId="0" sldId="271"/>
            <ac:spMk id="70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5:02.965" v="366" actId="2710"/>
          <ac:spMkLst>
            <pc:docMk/>
            <pc:sldMk cId="0" sldId="271"/>
            <ac:spMk id="72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5:06.654" v="367" actId="2710"/>
          <ac:spMkLst>
            <pc:docMk/>
            <pc:sldMk cId="0" sldId="271"/>
            <ac:spMk id="74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4:06.122" v="316" actId="14100"/>
          <ac:spMkLst>
            <pc:docMk/>
            <pc:sldMk cId="0" sldId="271"/>
            <ac:spMk id="75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4:11.815" v="318" actId="14100"/>
          <ac:spMkLst>
            <pc:docMk/>
            <pc:sldMk cId="0" sldId="271"/>
            <ac:spMk id="76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4:35.476" v="361" actId="20577"/>
          <ac:spMkLst>
            <pc:docMk/>
            <pc:sldMk cId="0" sldId="271"/>
            <ac:spMk id="77" creationId="{00000000-0000-0000-0000-000000000000}"/>
          </ac:spMkLst>
        </pc:spChg>
        <pc:spChg chg="mod">
          <ac:chgData name="Sara Formentelli" userId="5008f021-2aa8-479e-a63f-9696ca690d8e" providerId="ADAL" clId="{8AB7C468-F7A9-4F66-B0B9-25F82DC617B1}" dt="2026-03-12T08:35:49.725" v="448" actId="20577"/>
          <ac:spMkLst>
            <pc:docMk/>
            <pc:sldMk cId="0" sldId="271"/>
            <ac:spMk id="78" creationId="{00000000-0000-0000-0000-000000000000}"/>
          </ac:spMkLst>
        </pc:spChg>
      </pc:sldChg>
      <pc:sldChg chg="modNotes">
        <pc:chgData name="Sara Formentelli" userId="5008f021-2aa8-479e-a63f-9696ca690d8e" providerId="ADAL" clId="{8AB7C468-F7A9-4F66-B0B9-25F82DC617B1}" dt="2026-03-12T12:01:01.315" v="718"/>
        <pc:sldMkLst>
          <pc:docMk/>
          <pc:sldMk cId="2346708700" sldId="298"/>
        </pc:sldMkLst>
      </pc:sldChg>
      <pc:sldChg chg="modSp mod">
        <pc:chgData name="Sara Formentelli" userId="5008f021-2aa8-479e-a63f-9696ca690d8e" providerId="ADAL" clId="{8AB7C468-F7A9-4F66-B0B9-25F82DC617B1}" dt="2026-03-12T08:53:33.919" v="678" actId="20577"/>
        <pc:sldMkLst>
          <pc:docMk/>
          <pc:sldMk cId="343752053" sldId="301"/>
        </pc:sldMkLst>
        <pc:spChg chg="mod">
          <ac:chgData name="Sara Formentelli" userId="5008f021-2aa8-479e-a63f-9696ca690d8e" providerId="ADAL" clId="{8AB7C468-F7A9-4F66-B0B9-25F82DC617B1}" dt="2026-03-12T08:53:33.919" v="678" actId="20577"/>
          <ac:spMkLst>
            <pc:docMk/>
            <pc:sldMk cId="343752053" sldId="301"/>
            <ac:spMk id="2" creationId="{4FA40589-A94B-F04B-8876-64C37A852D21}"/>
          </ac:spMkLst>
        </pc:spChg>
      </pc:sldChg>
      <pc:sldChg chg="modNotesTx">
        <pc:chgData name="Sara Formentelli" userId="5008f021-2aa8-479e-a63f-9696ca690d8e" providerId="ADAL" clId="{8AB7C468-F7A9-4F66-B0B9-25F82DC617B1}" dt="2026-03-12T08:36:58.481" v="452" actId="20577"/>
        <pc:sldMkLst>
          <pc:docMk/>
          <pc:sldMk cId="2593238821" sldId="30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66DD2B40-9F96-4C40-B3AF-D42DA1AA89B6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82" y="4776872"/>
            <a:ext cx="5438711" cy="3908752"/>
          </a:xfrm>
          <a:prstGeom prst="rect">
            <a:avLst/>
          </a:prstGeom>
        </p:spPr>
        <p:txBody>
          <a:bodyPr vert="horz" lIns="83786" tIns="41893" rIns="83786" bIns="41893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CB1E317E-31D4-47AD-A854-00B5C58D90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469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100" dirty="0"/>
              <a:t>Dal 2021 ho iniziato a occuparmi di siti istituzionali e comunicazione web.</a:t>
            </a:r>
            <a:br>
              <a:rPr lang="it-IT" sz="1100" dirty="0"/>
            </a:br>
            <a:r>
              <a:rPr lang="it-IT" sz="1100" dirty="0"/>
              <a:t>Dal 2023 mi sono concentrata al supporto PNRR per tutte le misure sulla digitalizzazione e in particolare ho seguito direttamente il vostro ente nelle attività necessarie a conseguire l’asseverazione per la misura PNRR 1.4.1, Esperienza del cittadino nei servizi </a:t>
            </a:r>
            <a:r>
              <a:rPr lang="it-IT" sz="1100"/>
              <a:t>pubblici.</a:t>
            </a:r>
          </a:p>
          <a:p>
            <a:endParaRPr lang="it-IT" sz="1100" dirty="0"/>
          </a:p>
          <a:p>
            <a:r>
              <a:rPr lang="it-IT" sz="1100" dirty="0"/>
              <a:t>La misura PNRR 1.4.1 è la misura più importante tra quelle proposte a livello di importo è la misura su cui il Dipartimento ha puntato moltissimo, sia in termini economici che in aspettative di sviluppo future.</a:t>
            </a:r>
          </a:p>
          <a:p>
            <a:r>
              <a:rPr lang="it-IT" sz="1100" dirty="0"/>
              <a:t>Questa misura nasce con un obiettivo semplice ma ambizioso: rendere i siti dei Comuni uguali nello stile, chiari nei contenuti e facili da usare per tutti.</a:t>
            </a:r>
          </a:p>
          <a:p>
            <a:r>
              <a:rPr lang="it-IT" sz="1100" dirty="0"/>
              <a:t>Nel corso del pomeriggio andremo a toccare alcuni concetti fondamentali che stanno alla base dell’impianto comunicativo dei nuovi siti web comunali.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696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92708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86297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3947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5445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5911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0DD6C-DC1E-C10C-D944-8257CD4EC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>
            <a:extLst>
              <a:ext uri="{FF2B5EF4-FFF2-40B4-BE49-F238E27FC236}">
                <a16:creationId xmlns:a16="http://schemas.microsoft.com/office/drawing/2014/main" id="{328BBCC8-6284-AD2D-0410-85912A7BCD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1100"/>
          </a:xfrm>
          <a:prstGeom prst="rect">
            <a:avLst/>
          </a:prstGeom>
          <a:ln w="0">
            <a:noFill/>
          </a:ln>
        </p:spPr>
      </p:sp>
      <p:sp>
        <p:nvSpPr>
          <p:cNvPr id="147" name="PlaceHolder 2">
            <a:extLst>
              <a:ext uri="{FF2B5EF4-FFF2-40B4-BE49-F238E27FC236}">
                <a16:creationId xmlns:a16="http://schemas.microsoft.com/office/drawing/2014/main" id="{E8787C49-1086-5547-F02A-D45AAD08D2D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796" y="4715068"/>
            <a:ext cx="5436432" cy="44650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197921">
              <a:spcBef>
                <a:spcPts val="1298"/>
              </a:spcBef>
              <a:tabLst>
                <a:tab pos="0" algn="l"/>
              </a:tabLst>
            </a:pPr>
            <a:r>
              <a:rPr lang="it-IT" sz="2600">
                <a:solidFill>
                  <a:srgbClr val="4C4C4C"/>
                </a:solidFill>
                <a:latin typeface="Aptos"/>
              </a:rPr>
              <a:t>relative a iniziative del Comune, a eventi organizzati o patrocinati dal Comune, a ricorrenze, avvenimenti degni di nota o straordinari, ecc.</a:t>
            </a:r>
            <a:endParaRPr lang="it-IT" sz="26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7929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8505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7967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3612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4560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100" dirty="0"/>
              <a:t>Oggi siamo qui per:</a:t>
            </a:r>
          </a:p>
          <a:p>
            <a:pPr lvl="0"/>
            <a:r>
              <a:rPr lang="it-IT" sz="1100" dirty="0"/>
              <a:t>- Presentarvi il modello di sito che è stato adottato e quali sono i principi generali </a:t>
            </a:r>
          </a:p>
          <a:p>
            <a:pPr lvl="0"/>
            <a:r>
              <a:rPr lang="it-IT" sz="1100" dirty="0"/>
              <a:t>- Darvi tutte le informazioni utili sulla struttura del vostro sito e le tipologie di contenuto</a:t>
            </a:r>
          </a:p>
          <a:p>
            <a:pPr lvl="0"/>
            <a:r>
              <a:rPr lang="it-IT" sz="1100" dirty="0"/>
              <a:t>- E soprattutto formarvi per rendervi autonomi all’utilizzo della piattaforma di gestione dei contenuti </a:t>
            </a:r>
          </a:p>
          <a:p>
            <a:endParaRPr lang="it-IT" sz="1100" dirty="0"/>
          </a:p>
          <a:p>
            <a:r>
              <a:rPr lang="it-IT" sz="1100" dirty="0"/>
              <a:t>Ad oggi, infatti, avete a disposizione solo le novità e gli eventi ma da domani potrete essere abilitati a tutte le sezioni del sito.</a:t>
            </a:r>
          </a:p>
          <a:p>
            <a:r>
              <a:rPr lang="it-IT" sz="1100" dirty="0"/>
              <a:t>Nei prossimi mesi saremo a vostra disposizione per accompagnarvi in questo percorso di aggiornamento dei contenuti e all’eventuale creazione di nuovi.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75716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100" dirty="0"/>
              <a:t>Il nuovo sito che oggi presentiamo non è frutto di un cambiamento improvvisato, ma di un </a:t>
            </a:r>
            <a:r>
              <a:rPr lang="it-IT" sz="1100" b="1" dirty="0"/>
              <a:t>percorso di ricerca e progettazione avviato nel 2018 da Designers Italia</a:t>
            </a:r>
            <a:r>
              <a:rPr lang="it-IT" sz="1100" dirty="0"/>
              <a:t>, il progetto promosso dal Dipartimento per la trasformazione digitale e da AgID.</a:t>
            </a:r>
          </a:p>
          <a:p>
            <a:r>
              <a:rPr lang="it-IT" sz="1100" dirty="0"/>
              <a:t>In questi anni, grazie a un lavoro costante, il modello è stato aggiornato e arricchito seguendo l’evoluzione delle normative nazionali ed europee, in linea con gli obiettivi del </a:t>
            </a:r>
            <a:r>
              <a:rPr lang="it-IT" sz="1100" b="1" dirty="0"/>
              <a:t>Decennio digitale europeo</a:t>
            </a:r>
            <a:r>
              <a:rPr lang="it-IT" sz="1100" dirty="0"/>
              <a:t>.</a:t>
            </a:r>
          </a:p>
          <a:p>
            <a:endParaRPr lang="it-IT" sz="1100" dirty="0"/>
          </a:p>
          <a:p>
            <a:r>
              <a:rPr lang="it-IT" sz="1100" dirty="0"/>
              <a:t>Questo nuovo sito non è solo un restyling grafico: è il risultato di un </a:t>
            </a:r>
            <a:r>
              <a:rPr lang="it-IT" sz="1100" b="1" dirty="0"/>
              <a:t>lavoro pluriennale di ricerca e progettazione nazionale</a:t>
            </a:r>
            <a:r>
              <a:rPr lang="it-IT" sz="1100" dirty="0"/>
              <a:t>, ed è un passo concreto verso una Pubblica Amministrazione </a:t>
            </a:r>
            <a:r>
              <a:rPr lang="it-IT" sz="1100" b="1" dirty="0"/>
              <a:t>più semplice, più vicina e davvero digitale</a:t>
            </a:r>
            <a:r>
              <a:rPr lang="it-IT" sz="1100" dirty="0"/>
              <a:t>.</a:t>
            </a:r>
          </a:p>
          <a:p>
            <a:r>
              <a:rPr lang="it-IT" sz="1100" dirty="0"/>
              <a:t>La progettazione si è ispirata ai principi dello </a:t>
            </a:r>
            <a:r>
              <a:rPr lang="it-IT" sz="1100" b="1" dirty="0"/>
              <a:t>user </a:t>
            </a:r>
            <a:r>
              <a:rPr lang="it-IT" sz="1100" b="1" dirty="0" err="1"/>
              <a:t>centred</a:t>
            </a:r>
            <a:r>
              <a:rPr lang="it-IT" sz="1100" b="1" dirty="0"/>
              <a:t> design</a:t>
            </a:r>
            <a:r>
              <a:rPr lang="it-IT" sz="1100" dirty="0"/>
              <a:t>: significa che al centro di tutto ci sono stati i cittadini, considerati in tutte le loro esigenze.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739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100" dirty="0"/>
              <a:t>Il Modello a cui ci siamo conformati presenta l’</a:t>
            </a:r>
            <a:r>
              <a:rPr lang="it-IT" sz="1100" b="1" dirty="0"/>
              <a:t>architettura dell’informazione e</a:t>
            </a:r>
          </a:p>
          <a:p>
            <a:r>
              <a:rPr lang="it-IT" sz="1100" b="1" dirty="0"/>
              <a:t>indica, per ogni tipologia di contenuto,</a:t>
            </a:r>
          </a:p>
          <a:p>
            <a:r>
              <a:rPr lang="it-IT" sz="1100" b="1" dirty="0"/>
              <a:t>gli attributi obbligatori da includere a livello</a:t>
            </a:r>
          </a:p>
          <a:p>
            <a:r>
              <a:rPr lang="it-IT" sz="1100" b="1" dirty="0"/>
              <a:t>informativo e il loro ordine di presentazione</a:t>
            </a:r>
            <a:r>
              <a:rPr lang="it-IT" sz="1100" dirty="0"/>
              <a:t>.</a:t>
            </a:r>
          </a:p>
          <a:p>
            <a:r>
              <a:rPr lang="it-IT" sz="1100" dirty="0"/>
              <a:t>Sulle relative </a:t>
            </a:r>
            <a:r>
              <a:rPr lang="it-IT" sz="1100" b="1" dirty="0"/>
              <a:t>schede </a:t>
            </a:r>
            <a:r>
              <a:rPr lang="it-IT" sz="1100" dirty="0"/>
              <a:t>sono anche presenti</a:t>
            </a:r>
          </a:p>
          <a:p>
            <a:r>
              <a:rPr lang="it-IT" sz="1100" dirty="0"/>
              <a:t>indicazioni sulle </a:t>
            </a:r>
            <a:r>
              <a:rPr lang="it-IT" sz="1100" b="1" dirty="0"/>
              <a:t>tassonomie di riferimento,</a:t>
            </a:r>
          </a:p>
          <a:p>
            <a:r>
              <a:rPr lang="it-IT" sz="1100" dirty="0"/>
              <a:t>le relazioni con altre tipologie di contenuti</a:t>
            </a:r>
          </a:p>
          <a:p>
            <a:r>
              <a:rPr lang="it-IT" sz="1100" dirty="0"/>
              <a:t>e la cardinalità, ovvero il possibile numero di</a:t>
            </a:r>
          </a:p>
          <a:p>
            <a:r>
              <a:rPr lang="it-IT" sz="1100" dirty="0"/>
              <a:t>occorrenze di un determinato attributo.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860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5112" cy="3721100"/>
          </a:xfrm>
          <a:prstGeom prst="rect">
            <a:avLst/>
          </a:prstGeom>
          <a:ln w="0">
            <a:noFill/>
          </a:ln>
        </p:spPr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79796" y="4715068"/>
            <a:ext cx="5436432" cy="44650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it-IT" sz="2600" dirty="0"/>
              <a:t>Home page</a:t>
            </a: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2600" dirty="0">
                <a:ea typeface="Aptos"/>
              </a:rPr>
              <a:t>Struttura coerente con il modello</a:t>
            </a:r>
            <a:endParaRPr lang="it-IT" sz="2600" b="1" dirty="0">
              <a:ea typeface="Aptos"/>
            </a:endParaRP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2600" dirty="0">
                <a:ea typeface="Aptos"/>
              </a:rPr>
              <a:t>Navigazione semplificata e riconoscibile</a:t>
            </a: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it-IT" sz="2600" dirty="0">
              <a:ea typeface="Aptos"/>
            </a:endParaRP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it-IT" sz="2600" dirty="0">
              <a:ea typeface="Apto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tabLst>
                <a:tab pos="0" algn="l"/>
              </a:tabLst>
            </a:pPr>
            <a:r>
              <a:rPr lang="it-IT" sz="1100" b="1" dirty="0">
                <a:latin typeface="Arial"/>
              </a:rPr>
              <a:t>Novità e Eventi </a:t>
            </a: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  <a:defRPr/>
            </a:pPr>
            <a:r>
              <a:rPr lang="it-IT" sz="1100" dirty="0">
                <a:solidFill>
                  <a:srgbClr val="4C4C4C"/>
                </a:solidFill>
              </a:rPr>
              <a:t>Informazioni relative a iniziative del Comune, a eventi organizzati o patrocinati dal Comune, a ricorrenze, avvenimenti degni di nota o straordinari, ecc.</a:t>
            </a:r>
            <a:endParaRPr lang="it-IT" sz="1100" dirty="0">
              <a:solidFill>
                <a:srgbClr val="000000"/>
              </a:solidFill>
              <a:latin typeface="Arial"/>
            </a:endParaRP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1100" dirty="0">
                <a:ea typeface="Aptos"/>
              </a:rPr>
              <a:t>Evidenza immediata delle comunicazioni del comune</a:t>
            </a:r>
          </a:p>
          <a:p>
            <a:pPr marL="314199" indent="-314199" defTabSz="837865">
              <a:lnSpc>
                <a:spcPct val="90000"/>
              </a:lnSpc>
              <a:spcBef>
                <a:spcPts val="917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1100" dirty="0">
                <a:ea typeface="Aptos"/>
              </a:rPr>
              <a:t>Spazio centrale dedicato all’aggiornamento costante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1473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1409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098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E317E-31D4-47AD-A854-00B5C58D901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96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0B9E8E-C15A-4333-B81F-D9097C01A558}" type="slidenum">
              <a:t>‹N›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it-IT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95EE3CA-F7C3-4C4E-95BD-2F2FCDE4081F}" type="slidenum">
              <a:t>‹N›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2280" cy="362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it-IT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de-DE" sz="1200" b="0" u="none" strike="noStrike">
                <a:solidFill>
                  <a:schemeClr val="dk1">
                    <a:tint val="82000"/>
                  </a:schemeClr>
                </a:solidFill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7F92EF8-2902-48DB-8830-780CCEDA6037}" type="slidenum">
              <a:rPr lang="de-DE" sz="1200" b="0" u="none" strike="noStrike">
                <a:solidFill>
                  <a:schemeClr val="dk1">
                    <a:tint val="82000"/>
                  </a:schemeClr>
                </a:solidFill>
                <a:uFillTx/>
                <a:latin typeface="Aptos"/>
              </a:rPr>
              <a:t>‹N›</a:t>
            </a:fld>
            <a:endParaRPr lang="it-IT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00" b="0" u="none" strike="noStrik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00" b="0" u="none" strike="noStrik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400" b="0" u="none" strike="noStrike">
                <a:solidFill>
                  <a:srgbClr val="000000"/>
                </a:solidFill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u="none" strike="noStrik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u="none" strike="noStrik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2280" cy="362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it-IT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16" name="PlaceHolder 4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de-DE" sz="1200" b="0" u="none" strike="noStrike">
                <a:solidFill>
                  <a:schemeClr val="dk1">
                    <a:tint val="82000"/>
                  </a:schemeClr>
                </a:solidFill>
                <a:uFillTx/>
                <a:latin typeface="Aptos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92706FB-1F51-458B-ABBB-51C0602A6EE3}" type="slidenum">
              <a:rPr lang="de-DE" sz="1200" b="0" u="none" strike="noStrike">
                <a:solidFill>
                  <a:schemeClr val="dk1">
                    <a:tint val="82000"/>
                  </a:schemeClr>
                </a:solidFill>
                <a:uFillTx/>
                <a:latin typeface="Aptos"/>
              </a:rPr>
              <a:t>‹N›</a:t>
            </a:fld>
            <a:endParaRPr lang="it-IT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14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7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7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8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1480" cy="2385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 algn="ctr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de-DE" sz="6000" b="0" u="none" strike="noStrike" dirty="0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Il </a:t>
            </a:r>
            <a:r>
              <a:rPr lang="de-DE" sz="6000" b="0" u="none" strike="noStrike" dirty="0" err="1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nuovo</a:t>
            </a:r>
            <a:r>
              <a:rPr lang="de-DE" sz="6000" b="0" u="none" strike="noStrike" dirty="0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 </a:t>
            </a:r>
            <a:r>
              <a:rPr lang="de-DE" sz="6000" b="0" u="none" strike="noStrike" dirty="0" err="1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sito</a:t>
            </a:r>
            <a:r>
              <a:rPr lang="de-DE" sz="6000" b="0" u="none" strike="noStrike" dirty="0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 web del Comune e le </a:t>
            </a:r>
            <a:r>
              <a:rPr lang="de-DE" sz="6000" b="0" u="none" strike="noStrike" dirty="0" err="1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sue</a:t>
            </a:r>
            <a:r>
              <a:rPr lang="de-DE" sz="6000" b="0" u="none" strike="noStrike" dirty="0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 </a:t>
            </a:r>
            <a:r>
              <a:rPr lang="de-DE" sz="6000" b="0" u="none" strike="noStrike" dirty="0" err="1">
                <a:solidFill>
                  <a:srgbClr val="00A5FA"/>
                </a:solidFill>
                <a:uFillTx/>
                <a:latin typeface="Aptos SemiBold"/>
                <a:ea typeface="Aptos Display"/>
              </a:rPr>
              <a:t>funzioni</a:t>
            </a:r>
            <a:endParaRPr lang="it-IT" sz="6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1480" cy="1653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b="0" u="none" strike="noStrike" dirty="0">
                <a:uFillTx/>
                <a:latin typeface="Aptos"/>
              </a:rPr>
              <a:t>PNRR </a:t>
            </a:r>
            <a:r>
              <a:rPr lang="de-DE" sz="2400" b="0" u="none" strike="noStrike" dirty="0" err="1">
                <a:uFillTx/>
                <a:latin typeface="Aptos"/>
              </a:rPr>
              <a:t>misura</a:t>
            </a:r>
            <a:r>
              <a:rPr lang="de-DE" sz="2400" b="0" u="none" strike="noStrike" dirty="0">
                <a:uFillTx/>
                <a:latin typeface="Aptos"/>
              </a:rPr>
              <a:t> 1.4.1</a:t>
            </a: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b="0" u="none" strike="noStrike" dirty="0" err="1">
                <a:uFillTx/>
                <a:latin typeface="Aptos"/>
              </a:rPr>
              <a:t>Esperienza</a:t>
            </a:r>
            <a:r>
              <a:rPr lang="de-DE" sz="2400" b="0" u="none" strike="noStrike" dirty="0">
                <a:uFillTx/>
                <a:latin typeface="Aptos"/>
              </a:rPr>
              <a:t> del </a:t>
            </a:r>
            <a:r>
              <a:rPr lang="de-DE" sz="2400" b="0" u="none" strike="noStrike" dirty="0" err="1">
                <a:uFillTx/>
                <a:latin typeface="Aptos"/>
              </a:rPr>
              <a:t>cittadino</a:t>
            </a:r>
            <a:r>
              <a:rPr lang="de-DE" sz="2400" b="0" u="none" strike="noStrike" dirty="0">
                <a:uFillTx/>
                <a:latin typeface="Aptos"/>
              </a:rPr>
              <a:t> </a:t>
            </a:r>
            <a:r>
              <a:rPr lang="de-DE" sz="2400" b="0" u="none" strike="noStrike" dirty="0" err="1">
                <a:uFillTx/>
                <a:latin typeface="Aptos"/>
              </a:rPr>
              <a:t>nei</a:t>
            </a:r>
            <a:r>
              <a:rPr lang="de-DE" sz="2400" b="0" u="none" strike="noStrike" dirty="0">
                <a:uFillTx/>
                <a:latin typeface="Aptos"/>
              </a:rPr>
              <a:t> servizi </a:t>
            </a:r>
            <a:r>
              <a:rPr lang="de-DE" sz="2400" b="0" u="none" strike="noStrike" dirty="0" err="1">
                <a:uFillTx/>
                <a:latin typeface="Aptos"/>
              </a:rPr>
              <a:t>pubblici</a:t>
            </a:r>
            <a:endParaRPr lang="de-DE" sz="2400" b="0" u="none" strike="noStrike" dirty="0">
              <a:uFillTx/>
              <a:latin typeface="Aptos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b="0" u="none" strike="noStrike" dirty="0" err="1">
                <a:uFillTx/>
                <a:latin typeface="Aptos"/>
              </a:rPr>
              <a:t>Cittadino</a:t>
            </a:r>
            <a:r>
              <a:rPr lang="de-DE" sz="2400" b="0" u="none" strike="noStrike" dirty="0">
                <a:uFillTx/>
                <a:latin typeface="Aptos"/>
              </a:rPr>
              <a:t> </a:t>
            </a:r>
            <a:r>
              <a:rPr lang="de-DE" sz="2400" b="0" u="none" strike="noStrike" dirty="0" err="1">
                <a:uFillTx/>
                <a:latin typeface="Aptos"/>
              </a:rPr>
              <a:t>informato</a:t>
            </a:r>
            <a:endParaRPr lang="it-IT" sz="2400" b="0" u="none" strike="noStrike" dirty="0">
              <a:uFillTx/>
              <a:latin typeface="Arial"/>
            </a:endParaRPr>
          </a:p>
        </p:txBody>
      </p:sp>
      <p:pic>
        <p:nvPicPr>
          <p:cNvPr id="51" name="Immagine 4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52" name="Elemento grafico 3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67880" y="292320"/>
            <a:ext cx="1309320" cy="1298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rgbClr val="000000"/>
                </a:solidFill>
                <a:uFillTx/>
                <a:latin typeface="Aptos SemiBold"/>
                <a:ea typeface="Aptos Display"/>
              </a:rPr>
              <a:t>Persone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3080" cy="292691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Un contenuto per rappresentare persone con incarichi politici o dipendenti.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Puoi usare le informazioni per dire:</a:t>
            </a:r>
            <a:endParaRPr lang="it-IT" sz="2400" b="0" u="none" strike="noStrike" dirty="0"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Quali incarichi ha la persona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A quali unità organizzative del Comune partecipa ( →Organi politici, →Uffici, →Commissioni) </a:t>
            </a: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Informazioni per contattare la persona (contatti, quando riceve)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uFillTx/>
              <a:latin typeface="Aptos"/>
              <a:ea typeface="Aptos"/>
            </a:endParaRPr>
          </a:p>
          <a:p>
            <a:pPr indent="0" defTabSz="914400">
              <a:lnSpc>
                <a:spcPct val="9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Ricorda: questa non è l’amministrazione trasparente </a:t>
            </a: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😎</a:t>
            </a: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it-IT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1" name="Immagine 10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103" name="Elemento grafico 102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03360" y="180000"/>
            <a:ext cx="1375200" cy="137520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82A19E58-23D9-49C7-9950-6B0CDB37E011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277650" y="297720"/>
            <a:ext cx="1257480" cy="1257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chemeClr val="dk1"/>
                </a:solidFill>
                <a:uFillTx/>
                <a:latin typeface="Aptos SemiBold"/>
                <a:ea typeface="Aptos Display"/>
              </a:rPr>
              <a:t>Uffici, aree, organi di governo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3080" cy="2464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Sono le «unità organizzative» del Comune, strutturate eventualmente per Aree, Settori, Uffici. 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uFillTx/>
              <a:latin typeface="Aptos"/>
              <a:ea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Puoi usare le informazioni per dire:</a:t>
            </a:r>
            <a:endParaRPr lang="it-IT" sz="2400" b="0" u="none" strike="noStrike" dirty="0"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Di cosa si occupa (con collegamento ai →Servizi)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Chi è responsabile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Quando riceve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I contatti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6" name="Immagine 9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98" name="Elemento grafico 97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84000" y="252000"/>
            <a:ext cx="1257840" cy="1257840"/>
          </a:xfrm>
          <a:prstGeom prst="rect">
            <a:avLst/>
          </a:prstGeom>
          <a:ln w="0">
            <a:noFill/>
          </a:ln>
        </p:spPr>
      </p:pic>
      <p:pic>
        <p:nvPicPr>
          <p:cNvPr id="2" name="Elemento grafico 5">
            <a:extLst>
              <a:ext uri="{FF2B5EF4-FFF2-40B4-BE49-F238E27FC236}">
                <a16:creationId xmlns:a16="http://schemas.microsoft.com/office/drawing/2014/main" id="{FAE7DD03-A053-E327-E202-9EADC0317D02}"/>
              </a:ext>
            </a:extLst>
          </p:cNvPr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10503360" y="411480"/>
            <a:ext cx="1291786" cy="1323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rgbClr val="000000"/>
                </a:solidFill>
                <a:uFillTx/>
                <a:latin typeface="Aptos SemiBold"/>
                <a:ea typeface="Aptos Display"/>
              </a:rPr>
              <a:t>Documenti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3080" cy="3933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I documenti pubblicati sul sito sono </a:t>
            </a:r>
            <a:r>
              <a:rPr lang="it-IT" sz="2400" b="0" u="none" strike="noStrike" dirty="0">
                <a:uFillTx/>
                <a:latin typeface="Aptos SemiBold"/>
                <a:ea typeface="Aptos"/>
              </a:rPr>
              <a:t>in preferenza «copie informatiche»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 dei documenti originali del Comune. </a:t>
            </a: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Si possono collegare a 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→ Servizi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→ Uffici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→ (eventualmente anche) Novità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Possono essere collegati anche alla </a:t>
            </a:r>
            <a:r>
              <a:rPr lang="it-IT" sz="2400" b="0" u="none" strike="noStrike" dirty="0">
                <a:uFillTx/>
                <a:latin typeface="Aptos SemiBold"/>
                <a:ea typeface="Aptos"/>
              </a:rPr>
              <a:t>Amministrazione Trasparente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.</a:t>
            </a:r>
            <a:endParaRPr lang="it-IT" sz="2400" b="0" u="none" strike="noStrike" dirty="0">
              <a:uFillTx/>
              <a:latin typeface="Arial"/>
            </a:endParaRPr>
          </a:p>
        </p:txBody>
      </p:sp>
      <p:pic>
        <p:nvPicPr>
          <p:cNvPr id="111" name="Immagine 1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113" name="Elemento grafico 112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03360" y="257040"/>
            <a:ext cx="1375560" cy="137556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78D46216-F9DA-6971-AAD9-65CF3924B7DF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620000" y="180000"/>
            <a:ext cx="1256040" cy="1256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>
                <a:solidFill>
                  <a:srgbClr val="000000"/>
                </a:solidFill>
                <a:uFillTx/>
                <a:latin typeface="Aptos SemiBold"/>
                <a:ea typeface="Aptos Display"/>
              </a:rPr>
              <a:t>Servizi</a:t>
            </a:r>
            <a:endParaRPr lang="it-IT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838080" y="1618920"/>
            <a:ext cx="10513080" cy="4027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spcBef>
                <a:spcPts val="1001"/>
              </a:spcBef>
              <a:tabLst>
                <a:tab pos="0" algn="l"/>
              </a:tabLst>
            </a:pPr>
            <a:r>
              <a:rPr lang="it-IT" sz="2400" i="1" dirty="0">
                <a:latin typeface="Aptos"/>
                <a:ea typeface="Aptos"/>
              </a:rPr>
              <a:t>«Il servizio è un </a:t>
            </a:r>
            <a:r>
              <a:rPr lang="it-IT" sz="2400" b="1" i="1" dirty="0">
                <a:latin typeface="Aptos"/>
                <a:ea typeface="Aptos"/>
              </a:rPr>
              <a:t>interazione</a:t>
            </a:r>
            <a:r>
              <a:rPr lang="it-IT" sz="2400" i="1" dirty="0">
                <a:latin typeface="Aptos"/>
                <a:ea typeface="Aptos"/>
              </a:rPr>
              <a:t> tra cittadino e Comune p</a:t>
            </a:r>
            <a:r>
              <a:rPr lang="it-IT" sz="2400" b="0" i="1" u="none" strike="noStrike" dirty="0">
                <a:uFillTx/>
                <a:latin typeface="Aptos"/>
                <a:ea typeface="Aptos"/>
              </a:rPr>
              <a:t>er l’ottenimento di un “</a:t>
            </a:r>
            <a:r>
              <a:rPr lang="it-IT" sz="2400" b="1" i="1" u="none" strike="noStrike" dirty="0">
                <a:uFillTx/>
                <a:latin typeface="Aptos"/>
                <a:ea typeface="Aptos"/>
              </a:rPr>
              <a:t>output</a:t>
            </a:r>
            <a:r>
              <a:rPr lang="it-IT" sz="2400" b="0" i="1" u="none" strike="noStrike" dirty="0">
                <a:uFillTx/>
                <a:latin typeface="Aptos"/>
                <a:ea typeface="Aptos"/>
              </a:rPr>
              <a:t>” tramite uno/più </a:t>
            </a:r>
            <a:r>
              <a:rPr lang="it-IT" sz="2400" b="1" i="1" u="none" strike="noStrike" dirty="0" err="1">
                <a:uFillTx/>
                <a:latin typeface="Aptos"/>
                <a:ea typeface="Aptos"/>
              </a:rPr>
              <a:t>touchpoint</a:t>
            </a:r>
            <a:r>
              <a:rPr lang="it-IT" sz="2400" i="1" dirty="0">
                <a:latin typeface="Aptos"/>
                <a:ea typeface="Aptos"/>
              </a:rPr>
              <a:t>»</a:t>
            </a:r>
          </a:p>
          <a:p>
            <a:pPr>
              <a:spcBef>
                <a:spcPts val="1001"/>
              </a:spcBef>
              <a:tabLst>
                <a:tab pos="0" algn="l"/>
              </a:tabLst>
            </a:pPr>
            <a:endParaRPr lang="it-IT" sz="2400" b="0" u="none" strike="noStrike" dirty="0">
              <a:uFillTx/>
              <a:latin typeface="Aptos"/>
              <a:ea typeface="Aptos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Le </a:t>
            </a:r>
            <a:r>
              <a:rPr lang="it-IT" sz="2400" b="1" u="none" strike="noStrike" dirty="0">
                <a:uFillTx/>
                <a:latin typeface="Aptos"/>
                <a:ea typeface="Aptos"/>
              </a:rPr>
              <a:t>schede servizio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 forniscono informazioni utili al cittadino per comprendere tutto ciò che serve fare per ottenere:</a:t>
            </a:r>
          </a:p>
          <a:p>
            <a:pPr marL="342900" indent="-342900" defTabSz="914400">
              <a:lnSpc>
                <a:spcPct val="90000"/>
              </a:lnSpc>
              <a:spcBef>
                <a:spcPts val="1001"/>
              </a:spcBef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prestazioni (es. il trasporto scolastico) </a:t>
            </a:r>
          </a:p>
          <a:p>
            <a:pPr marL="342900" indent="-342900">
              <a:spcBef>
                <a:spcPts val="1001"/>
              </a:spcBef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2400" dirty="0">
                <a:latin typeface="Aptos"/>
                <a:ea typeface="Aptos"/>
              </a:rPr>
              <a:t>provvedimenti 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(es. rilascio di un’autorizzazione o un certificato)</a:t>
            </a:r>
          </a:p>
          <a:p>
            <a:pPr marL="342900" indent="-342900" defTabSz="914400">
              <a:lnSpc>
                <a:spcPct val="90000"/>
              </a:lnSpc>
              <a:spcBef>
                <a:spcPts val="1001"/>
              </a:spcBef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informazioni su obblighi (es. come pagare </a:t>
            </a:r>
            <a:r>
              <a:rPr lang="it-IT" sz="2400" b="0" u="none" strike="noStrike" dirty="0" err="1">
                <a:uFillTx/>
                <a:latin typeface="Aptos"/>
                <a:ea typeface="Aptos"/>
              </a:rPr>
              <a:t>l’Imu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).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6" name="Immagine 12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118" name="Elemento grafico 117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20000" y="423360"/>
            <a:ext cx="1195560" cy="119556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F2EDB652-DF4E-B217-02D8-D5526E4ECA58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620000" y="180000"/>
            <a:ext cx="1256040" cy="12560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F4A52-96AD-5BC9-7F10-CD7F8AD2D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>
            <a:extLst>
              <a:ext uri="{FF2B5EF4-FFF2-40B4-BE49-F238E27FC236}">
                <a16:creationId xmlns:a16="http://schemas.microsoft.com/office/drawing/2014/main" id="{FDC6A46E-7B57-C74C-3C00-3BD215B07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rgbClr val="000000"/>
                </a:solidFill>
                <a:uFillTx/>
                <a:latin typeface="Aptos SemiBold"/>
                <a:ea typeface="Aptos Display"/>
              </a:rPr>
              <a:t>Servizi 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PlaceHolder 2">
            <a:extLst>
              <a:ext uri="{FF2B5EF4-FFF2-40B4-BE49-F238E27FC236}">
                <a16:creationId xmlns:a16="http://schemas.microsoft.com/office/drawing/2014/main" id="{6A9F9975-AEAB-0A34-8BE1-563F4045EA4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704700" y="1484863"/>
            <a:ext cx="10513080" cy="475119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200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All’interno della scheda servizio il cittadino deve poter trovare le seguenti informazioni:</a:t>
            </a:r>
          </a:p>
          <a:p>
            <a:pPr marL="342900" indent="-34290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una breve </a:t>
            </a:r>
            <a:r>
              <a:rPr lang="it-IT" sz="2400" b="1" u="none" strike="noStrike" dirty="0">
                <a:uFillTx/>
                <a:latin typeface="Aptos"/>
                <a:ea typeface="Aptos"/>
              </a:rPr>
              <a:t>descrizione</a:t>
            </a:r>
          </a:p>
          <a:p>
            <a:pPr marL="342900" indent="-342900" defTabSz="9144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a chi è rivolto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 i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destinatari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come si fa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 le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istruzioni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 per accedere al servizio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cosa serve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 i documenti e i requisiti necessari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cosa si ottiene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 in base al vocabolario controllato output dei servizi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fasi e scadenze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 quando il servizio è attivo, eventuali scadenze e le tempistiche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it-IT" sz="2400" dirty="0">
                <a:latin typeface="Aptos"/>
              </a:rPr>
              <a:t>le </a:t>
            </a:r>
            <a:r>
              <a:rPr lang="it-IT" sz="2400" b="1" dirty="0">
                <a:latin typeface="Aptos"/>
              </a:rPr>
              <a:t>unità organizzative responsabili </a:t>
            </a:r>
          </a:p>
          <a:p>
            <a:pPr marL="342900" indent="-342900">
              <a:spcBef>
                <a:spcPts val="1417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6" name="Immagine 12" descr="Immagine che contiene Puzzle meccanico, puzzle, Cubo di Rubik, cubo&#10;&#10;Descrizione generata automaticamente">
            <a:extLst>
              <a:ext uri="{FF2B5EF4-FFF2-40B4-BE49-F238E27FC236}">
                <a16:creationId xmlns:a16="http://schemas.microsoft.com/office/drawing/2014/main" id="{26FB582D-4A69-1BA6-A4F6-F9A0D7FDC5A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118" name="Elemento grafico 117">
            <a:extLst>
              <a:ext uri="{FF2B5EF4-FFF2-40B4-BE49-F238E27FC236}">
                <a16:creationId xmlns:a16="http://schemas.microsoft.com/office/drawing/2014/main" id="{5280D0E0-B8A9-5594-308C-CA376685C185}"/>
              </a:ext>
            </a:extLst>
          </p:cNvPr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20000" y="423360"/>
            <a:ext cx="1195560" cy="119556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A1799121-E4C9-91A1-ACE6-E8BC141218A4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620000" y="180000"/>
            <a:ext cx="1256040" cy="12560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95892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0DB88-AC24-2C82-30F7-3A43981D1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>
            <a:extLst>
              <a:ext uri="{FF2B5EF4-FFF2-40B4-BE49-F238E27FC236}">
                <a16:creationId xmlns:a16="http://schemas.microsoft.com/office/drawing/2014/main" id="{E90AEFA0-56B6-5FDD-6AE8-B0CE47FD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880" y="272520"/>
            <a:ext cx="10509840" cy="131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>
              <a:tabLst>
                <a:tab pos="0" algn="l"/>
              </a:tabLst>
            </a:pPr>
            <a:r>
              <a:rPr lang="it-IT" dirty="0">
                <a:solidFill>
                  <a:srgbClr val="000000"/>
                </a:solidFill>
                <a:latin typeface="Aptos SemiBold"/>
                <a:ea typeface="Aptos Display"/>
              </a:rPr>
              <a:t>Servizi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8" name="Immagine 7" descr="Immagine che contiene Puzzle meccanico, puzzle, Cubo di Rubik, cubo&#10;&#10;Descrizione generata automaticamente">
            <a:extLst>
              <a:ext uri="{FF2B5EF4-FFF2-40B4-BE49-F238E27FC236}">
                <a16:creationId xmlns:a16="http://schemas.microsoft.com/office/drawing/2014/main" id="{CAA2E60D-4FF8-53AA-BC95-07AEEFE0AD56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80720" y="6032880"/>
            <a:ext cx="1885680" cy="60660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69" name="Immagine 68">
            <a:extLst>
              <a:ext uri="{FF2B5EF4-FFF2-40B4-BE49-F238E27FC236}">
                <a16:creationId xmlns:a16="http://schemas.microsoft.com/office/drawing/2014/main" id="{CABFC7E1-4AA8-3396-49E2-C778BF1CA2FB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10620000" y="180000"/>
            <a:ext cx="1256040" cy="1256040"/>
          </a:xfrm>
          <a:prstGeom prst="rect">
            <a:avLst/>
          </a:prstGeom>
          <a:ln w="0">
            <a:noFill/>
          </a:ln>
        </p:spPr>
      </p:pic>
      <p:sp>
        <p:nvSpPr>
          <p:cNvPr id="70" name="Rettangolo 69">
            <a:extLst>
              <a:ext uri="{FF2B5EF4-FFF2-40B4-BE49-F238E27FC236}">
                <a16:creationId xmlns:a16="http://schemas.microsoft.com/office/drawing/2014/main" id="{AA6672DA-AA7B-FDD4-0CCA-97BFBA2C35B0}"/>
              </a:ext>
            </a:extLst>
          </p:cNvPr>
          <p:cNvSpPr/>
          <p:nvPr/>
        </p:nvSpPr>
        <p:spPr>
          <a:xfrm>
            <a:off x="5869800" y="2252972"/>
            <a:ext cx="1548700" cy="2845162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it-IT" sz="2800" b="0" u="none" strike="noStrike" dirty="0">
              <a:solidFill>
                <a:srgbClr val="FFFFFF"/>
              </a:solidFill>
              <a:uFillTx/>
              <a:latin typeface="Aptos SemiBold"/>
            </a:endParaRPr>
          </a:p>
          <a:p>
            <a:pPr algn="ctr">
              <a:lnSpc>
                <a:spcPct val="10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Canale digitale</a:t>
            </a: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1" name="Rettangolo 70">
            <a:extLst>
              <a:ext uri="{FF2B5EF4-FFF2-40B4-BE49-F238E27FC236}">
                <a16:creationId xmlns:a16="http://schemas.microsoft.com/office/drawing/2014/main" id="{B9893727-67B6-FA62-A2B4-9180B88B6B23}"/>
              </a:ext>
            </a:extLst>
          </p:cNvPr>
          <p:cNvSpPr/>
          <p:nvPr/>
        </p:nvSpPr>
        <p:spPr>
          <a:xfrm>
            <a:off x="703548" y="2259627"/>
            <a:ext cx="1548700" cy="2838507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  <a:p>
            <a:pPr algn="ctr"/>
            <a:r>
              <a:rPr lang="it-IT" sz="2800" dirty="0">
                <a:solidFill>
                  <a:srgbClr val="FFFFFF"/>
                </a:solidFill>
                <a:latin typeface="Aptos SemiBold"/>
              </a:rPr>
              <a:t>Canale fisico</a:t>
            </a:r>
          </a:p>
        </p:txBody>
      </p:sp>
      <p:sp>
        <p:nvSpPr>
          <p:cNvPr id="75" name="Rettangolo 74">
            <a:extLst>
              <a:ext uri="{FF2B5EF4-FFF2-40B4-BE49-F238E27FC236}">
                <a16:creationId xmlns:a16="http://schemas.microsoft.com/office/drawing/2014/main" id="{F46BF15B-7372-C128-3A77-BBD23F09ABA0}"/>
              </a:ext>
            </a:extLst>
          </p:cNvPr>
          <p:cNvSpPr/>
          <p:nvPr/>
        </p:nvSpPr>
        <p:spPr>
          <a:xfrm>
            <a:off x="7418500" y="2259108"/>
            <a:ext cx="3981335" cy="2839026"/>
          </a:xfrm>
          <a:prstGeom prst="rect">
            <a:avLst/>
          </a:prstGeom>
          <a:noFill/>
          <a:ln w="12600">
            <a:solidFill>
              <a:srgbClr val="00A0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51120" rIns="96120" bIns="51120" anchor="ctr">
            <a:no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it-IT" sz="2400" dirty="0">
                <a:solidFill>
                  <a:srgbClr val="000000"/>
                </a:solidFill>
                <a:latin typeface="Titillium Web1"/>
              </a:rPr>
              <a:t>Se il </a:t>
            </a:r>
            <a:r>
              <a:rPr lang="it-IT" sz="2400" b="1" dirty="0">
                <a:solidFill>
                  <a:srgbClr val="000000"/>
                </a:solidFill>
                <a:latin typeface="Titillium Web1"/>
              </a:rPr>
              <a:t>servizio è digitale</a:t>
            </a:r>
            <a:r>
              <a:rPr lang="it-IT" sz="2400" dirty="0">
                <a:solidFill>
                  <a:srgbClr val="000000"/>
                </a:solidFill>
                <a:latin typeface="Titillium Web1"/>
              </a:rPr>
              <a:t>, deve contenere il link per la presentazione della domanda (ed eventuale pagamento) on-line.</a:t>
            </a:r>
          </a:p>
          <a:p>
            <a:pPr>
              <a:lnSpc>
                <a:spcPct val="9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it-IT" sz="2400" dirty="0">
                <a:solidFill>
                  <a:srgbClr val="000000"/>
                </a:solidFill>
                <a:latin typeface="Titillium Web1"/>
              </a:rPr>
              <a:t>L’istanza arriva direttamente alla mail istituzionale dell’ente.</a:t>
            </a:r>
          </a:p>
        </p:txBody>
      </p:sp>
      <p:sp>
        <p:nvSpPr>
          <p:cNvPr id="77" name="Rettangolo 76">
            <a:extLst>
              <a:ext uri="{FF2B5EF4-FFF2-40B4-BE49-F238E27FC236}">
                <a16:creationId xmlns:a16="http://schemas.microsoft.com/office/drawing/2014/main" id="{C75A4DC8-3F49-3542-B9BA-C4F418CAD2D6}"/>
              </a:ext>
            </a:extLst>
          </p:cNvPr>
          <p:cNvSpPr/>
          <p:nvPr/>
        </p:nvSpPr>
        <p:spPr>
          <a:xfrm>
            <a:off x="2252248" y="2276337"/>
            <a:ext cx="3448944" cy="2821797"/>
          </a:xfrm>
          <a:prstGeom prst="rect">
            <a:avLst/>
          </a:prstGeom>
          <a:noFill/>
          <a:ln w="12600">
            <a:solidFill>
              <a:srgbClr val="00A0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51120" rIns="96120" bIns="51120" anchor="ctr">
            <a:no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it-IT" sz="2400" dirty="0">
                <a:latin typeface="Titillium Web1"/>
              </a:rPr>
              <a:t>Informazioni sulla </a:t>
            </a:r>
            <a:r>
              <a:rPr lang="it-IT" sz="2400" b="1" dirty="0">
                <a:latin typeface="Titillium Web1"/>
              </a:rPr>
              <a:t>sede</a:t>
            </a:r>
            <a:r>
              <a:rPr lang="it-IT" sz="2400" dirty="0">
                <a:latin typeface="Titillium Web1"/>
              </a:rPr>
              <a:t> in cui è possibile fruire del servizio. </a:t>
            </a:r>
          </a:p>
          <a:p>
            <a:pPr>
              <a:lnSpc>
                <a:spcPct val="90000"/>
              </a:lnSpc>
              <a:spcBef>
                <a:spcPts val="1417"/>
              </a:spcBef>
              <a:tabLst>
                <a:tab pos="0" algn="l"/>
              </a:tabLst>
            </a:pPr>
            <a:r>
              <a:rPr lang="it-IT" sz="2400" dirty="0">
                <a:latin typeface="Titillium Web1"/>
              </a:rPr>
              <a:t>Se disponibile, va inserito il link alla funzione di prenotazione </a:t>
            </a:r>
            <a:r>
              <a:rPr lang="it-IT" sz="2400" b="1" dirty="0">
                <a:latin typeface="Titillium Web1"/>
              </a:rPr>
              <a:t>appuntamento.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003A176-9E88-5247-8AC9-8E79CFC15F2A}"/>
              </a:ext>
            </a:extLst>
          </p:cNvPr>
          <p:cNvSpPr txBox="1"/>
          <p:nvPr/>
        </p:nvSpPr>
        <p:spPr>
          <a:xfrm>
            <a:off x="703548" y="1680111"/>
            <a:ext cx="63477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rgbClr val="000000"/>
                </a:solidFill>
                <a:latin typeface="Aptos SemiBold"/>
                <a:ea typeface="Aptos Display"/>
              </a:rPr>
              <a:t>Canali di accesso al servizio: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34670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B3FAAB-4F87-13AD-AB17-9FBB2B9F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0000"/>
                </a:solidFill>
                <a:latin typeface="Aptos SemiBold"/>
                <a:ea typeface="Aptos Display"/>
              </a:rPr>
              <a:t>Servizi digitali</a:t>
            </a:r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CAA57DD-9808-3324-57D1-95096B15E0F4}"/>
              </a:ext>
            </a:extLst>
          </p:cNvPr>
          <p:cNvSpPr/>
          <p:nvPr/>
        </p:nvSpPr>
        <p:spPr>
          <a:xfrm>
            <a:off x="838082" y="2552126"/>
            <a:ext cx="7047853" cy="564207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it-IT" sz="2800" dirty="0">
                <a:solidFill>
                  <a:srgbClr val="FFFFFF"/>
                </a:solidFill>
                <a:latin typeface="Aptos SemiBold"/>
              </a:rPr>
              <a:t>1. Richiedere l’accesso agli atti</a:t>
            </a:r>
          </a:p>
          <a:p>
            <a:pPr algn="ctr"/>
            <a:endParaRPr lang="it-IT" sz="2800" dirty="0">
              <a:solidFill>
                <a:srgbClr val="FFFFFF"/>
              </a:solidFill>
              <a:latin typeface="Aptos SemiBold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3EA4099C-ABEE-B115-40B5-BB5D3E440752}"/>
              </a:ext>
            </a:extLst>
          </p:cNvPr>
          <p:cNvSpPr/>
          <p:nvPr/>
        </p:nvSpPr>
        <p:spPr>
          <a:xfrm>
            <a:off x="838080" y="3366863"/>
            <a:ext cx="7047853" cy="564207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it-IT" sz="2800" dirty="0">
                <a:solidFill>
                  <a:srgbClr val="FFFFFF"/>
                </a:solidFill>
                <a:latin typeface="Aptos SemiBold"/>
              </a:rPr>
              <a:t>2. Presentare domanda per un contributo</a:t>
            </a:r>
          </a:p>
          <a:p>
            <a:pPr algn="ctr"/>
            <a:endParaRPr lang="it-IT" sz="2800" dirty="0">
              <a:solidFill>
                <a:srgbClr val="FFFFFF"/>
              </a:solidFill>
              <a:latin typeface="Aptos SemiBold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18986DD3-79DB-72E8-A03D-AC763884A271}"/>
              </a:ext>
            </a:extLst>
          </p:cNvPr>
          <p:cNvSpPr/>
          <p:nvPr/>
        </p:nvSpPr>
        <p:spPr>
          <a:xfrm>
            <a:off x="838081" y="5017118"/>
            <a:ext cx="7047853" cy="564207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it-IT" sz="2800" dirty="0">
                <a:solidFill>
                  <a:srgbClr val="FFFFFF"/>
                </a:solidFill>
                <a:latin typeface="Aptos SemiBold"/>
              </a:rPr>
              <a:t>4. Iscriversi ad un corso di formazione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C64645C8-9AE6-0BB0-A021-40B6C2964857}"/>
              </a:ext>
            </a:extLst>
          </p:cNvPr>
          <p:cNvSpPr/>
          <p:nvPr/>
        </p:nvSpPr>
        <p:spPr>
          <a:xfrm>
            <a:off x="838080" y="4191990"/>
            <a:ext cx="7047853" cy="564207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r>
              <a:rPr lang="it-IT" sz="2800" dirty="0">
                <a:solidFill>
                  <a:srgbClr val="FFFFFF"/>
                </a:solidFill>
                <a:latin typeface="Aptos SemiBold"/>
              </a:rPr>
              <a:t>3. Richiedere il bonus elettrico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96CDE26F-B680-4E03-20BB-B626679D791D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0511538" y="365040"/>
            <a:ext cx="1256040" cy="1256040"/>
          </a:xfrm>
          <a:prstGeom prst="rect">
            <a:avLst/>
          </a:prstGeom>
          <a:ln w="0">
            <a:noFill/>
          </a:ln>
        </p:spPr>
      </p:pic>
      <p:sp>
        <p:nvSpPr>
          <p:cNvPr id="15" name="Titolo 1">
            <a:extLst>
              <a:ext uri="{FF2B5EF4-FFF2-40B4-BE49-F238E27FC236}">
                <a16:creationId xmlns:a16="http://schemas.microsoft.com/office/drawing/2014/main" id="{5349B6D3-DB76-7C14-36F1-47D8D6EEFDF3}"/>
              </a:ext>
            </a:extLst>
          </p:cNvPr>
          <p:cNvSpPr txBox="1">
            <a:spLocks/>
          </p:cNvSpPr>
          <p:nvPr/>
        </p:nvSpPr>
        <p:spPr>
          <a:xfrm>
            <a:off x="838080" y="1566329"/>
            <a:ext cx="5439982" cy="65953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dirty="0">
                <a:solidFill>
                  <a:srgbClr val="000000"/>
                </a:solidFill>
                <a:latin typeface="Aptos SemiBold"/>
                <a:ea typeface="Aptos Display"/>
              </a:rPr>
              <a:t>Oggetto di finanziamento PNRR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835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Immagine 7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7480" cy="60840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55" name="Elemento grafico 54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72120" y="0"/>
            <a:ext cx="1617840" cy="1617840"/>
          </a:xfrm>
          <a:prstGeom prst="rect">
            <a:avLst/>
          </a:prstGeom>
          <a:ln w="0">
            <a:noFill/>
          </a:ln>
        </p:spPr>
      </p:pic>
      <p:sp>
        <p:nvSpPr>
          <p:cNvPr id="56" name="Rettangolo 55"/>
          <p:cNvSpPr/>
          <p:nvPr/>
        </p:nvSpPr>
        <p:spPr>
          <a:xfrm>
            <a:off x="900000" y="1980000"/>
            <a:ext cx="2697840" cy="941170"/>
          </a:xfrm>
          <a:prstGeom prst="rect">
            <a:avLst/>
          </a:prstGeom>
          <a:solidFill>
            <a:srgbClr val="00A5F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Cos’è</a:t>
            </a: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7" name="Rettangolo 56"/>
          <p:cNvSpPr/>
          <p:nvPr/>
        </p:nvSpPr>
        <p:spPr>
          <a:xfrm>
            <a:off x="900000" y="3191128"/>
            <a:ext cx="2697840" cy="1338136"/>
          </a:xfrm>
          <a:prstGeom prst="rect">
            <a:avLst/>
          </a:prstGeom>
          <a:solidFill>
            <a:srgbClr val="00A5F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Per il cittadino</a:t>
            </a: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8" name="Rettangolo 57"/>
          <p:cNvSpPr/>
          <p:nvPr/>
        </p:nvSpPr>
        <p:spPr>
          <a:xfrm>
            <a:off x="900000" y="4684107"/>
            <a:ext cx="2697840" cy="1077840"/>
          </a:xfrm>
          <a:prstGeom prst="rect">
            <a:avLst/>
          </a:prstGeom>
          <a:solidFill>
            <a:srgbClr val="00A5F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Per l’ufficio</a:t>
            </a: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9" name="Rettangolo 58"/>
          <p:cNvSpPr/>
          <p:nvPr/>
        </p:nvSpPr>
        <p:spPr>
          <a:xfrm>
            <a:off x="3780000" y="1980000"/>
            <a:ext cx="7737840" cy="941170"/>
          </a:xfrm>
          <a:prstGeom prst="rect">
            <a:avLst/>
          </a:prstGeom>
          <a:solidFill>
            <a:srgbClr val="FFFFFF"/>
          </a:solidFill>
          <a:ln w="19080">
            <a:solidFill>
              <a:srgbClr val="00A5F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360" tIns="54360" rIns="99360" bIns="54360" anchor="ctr">
            <a:noAutofit/>
          </a:bodyPr>
          <a:lstStyle/>
          <a:p>
            <a:pPr>
              <a:spcBef>
                <a:spcPts val="1191"/>
              </a:spcBef>
              <a:spcAft>
                <a:spcPts val="992"/>
              </a:spcAft>
            </a:pPr>
            <a:r>
              <a:rPr lang="it-IT" sz="2000" dirty="0">
                <a:solidFill>
                  <a:srgbClr val="000000"/>
                </a:solidFill>
              </a:rPr>
              <a:t>Il servizio consente di prenotare appuntamenti con gli uffici comunali, negli orari indicati dall’ufficio come disponibili</a:t>
            </a:r>
            <a:endParaRPr lang="it-IT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Rettangolo 59"/>
          <p:cNvSpPr/>
          <p:nvPr/>
        </p:nvSpPr>
        <p:spPr>
          <a:xfrm>
            <a:off x="3780000" y="3191127"/>
            <a:ext cx="7737840" cy="1338137"/>
          </a:xfrm>
          <a:prstGeom prst="rect">
            <a:avLst/>
          </a:prstGeom>
          <a:solidFill>
            <a:srgbClr val="FFFFFF"/>
          </a:solidFill>
          <a:ln w="19080">
            <a:solidFill>
              <a:srgbClr val="00A5F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360" tIns="54360" rIns="99360" bIns="5436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t-IT" dirty="0">
                <a:solidFill>
                  <a:srgbClr val="000000"/>
                </a:solidFill>
              </a:rPr>
              <a:t>L'utente accede al sito con SPID/CIE, oppure compila la richiesta con nome, cognome ed email. </a:t>
            </a:r>
          </a:p>
          <a:p>
            <a:pPr>
              <a:lnSpc>
                <a:spcPct val="100000"/>
              </a:lnSpc>
            </a:pPr>
            <a:r>
              <a:rPr lang="it-IT" dirty="0">
                <a:solidFill>
                  <a:srgbClr val="000000"/>
                </a:solidFill>
              </a:rPr>
              <a:t>Sceglie una fascia oraria e un giorno tra quelli indicati dall’ufficio come disponibili, e indica qual è il motivo dell’appuntamento.</a:t>
            </a:r>
            <a:endParaRPr lang="it-IT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Rettangolo 60"/>
          <p:cNvSpPr/>
          <p:nvPr/>
        </p:nvSpPr>
        <p:spPr>
          <a:xfrm>
            <a:off x="3780000" y="4684107"/>
            <a:ext cx="7737840" cy="1077840"/>
          </a:xfrm>
          <a:prstGeom prst="rect">
            <a:avLst/>
          </a:prstGeom>
          <a:solidFill>
            <a:srgbClr val="FFFFFF"/>
          </a:solidFill>
          <a:ln w="19080">
            <a:solidFill>
              <a:srgbClr val="00A5FA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360" tIns="54360" rIns="99360" bIns="54360" anchor="ctr">
            <a:noAutofit/>
          </a:bodyPr>
          <a:lstStyle/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it-IT" dirty="0">
                <a:solidFill>
                  <a:srgbClr val="000000"/>
                </a:solidFill>
              </a:rPr>
              <a:t>Gli uffici, dopo aver ricevuto una notifica via mail dell’appuntamento fissato, possono annullarlo tramite l’apposita funzione.</a:t>
            </a:r>
            <a:endParaRPr lang="it-IT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1">
            <a:extLst>
              <a:ext uri="{FF2B5EF4-FFF2-40B4-BE49-F238E27FC236}">
                <a16:creationId xmlns:a16="http://schemas.microsoft.com/office/drawing/2014/main" id="{088A05CF-819D-0ACD-C50F-27A40B235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2425" cy="132238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>
              <a:tabLst>
                <a:tab pos="0" algn="l"/>
              </a:tabLst>
            </a:pPr>
            <a:r>
              <a:rPr lang="it-IT" dirty="0">
                <a:solidFill>
                  <a:srgbClr val="000000"/>
                </a:solidFill>
                <a:latin typeface="Aptos SemiBold"/>
              </a:rPr>
              <a:t>Prenotazione appuntamenti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D66380D6-47BB-A86A-0792-2C0B651D118B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584000" y="182160"/>
            <a:ext cx="1218240" cy="1218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08196-FDE6-D2E0-03CF-2CF4A917B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>
            <a:extLst>
              <a:ext uri="{FF2B5EF4-FFF2-40B4-BE49-F238E27FC236}">
                <a16:creationId xmlns:a16="http://schemas.microsoft.com/office/drawing/2014/main" id="{4CCB12A6-384B-CD97-6761-B0C8C928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dirty="0">
                <a:solidFill>
                  <a:schemeClr val="dk1"/>
                </a:solidFill>
                <a:latin typeface="Aptos SemiBold"/>
              </a:rPr>
              <a:t>PNRR Misura 1.4.1 – Il progetto</a:t>
            </a:r>
          </a:p>
        </p:txBody>
      </p:sp>
      <p:sp>
        <p:nvSpPr>
          <p:cNvPr id="54" name="PlaceHolder 2">
            <a:extLst>
              <a:ext uri="{FF2B5EF4-FFF2-40B4-BE49-F238E27FC236}">
                <a16:creationId xmlns:a16="http://schemas.microsoft.com/office/drawing/2014/main" id="{BF8B38DD-295B-061D-6D94-0EC8A213B6B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1"/>
              </a:spcBef>
              <a:buClr>
                <a:srgbClr val="504C4A"/>
              </a:buClr>
            </a:pPr>
            <a:endParaRPr lang="it-IT" sz="2800" b="0" u="none" strike="noStrike" dirty="0">
              <a:solidFill>
                <a:srgbClr val="504C4A"/>
              </a:solidFill>
              <a:uFillTx/>
              <a:latin typeface="Aptos"/>
              <a:ea typeface="Aptos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  <a:buClr>
                <a:srgbClr val="504C4A"/>
              </a:buClr>
            </a:pPr>
            <a:endParaRPr lang="it-IT" sz="2800" b="0" u="none" strike="noStrike" dirty="0">
              <a:solidFill>
                <a:srgbClr val="504C4A"/>
              </a:solidFill>
              <a:uFillTx/>
              <a:latin typeface="Aptos"/>
              <a:ea typeface="Aptos"/>
            </a:endParaRPr>
          </a:p>
        </p:txBody>
      </p:sp>
      <p:pic>
        <p:nvPicPr>
          <p:cNvPr id="56" name="Immagine 7" descr="Immagine che contiene Puzzle meccanico, puzzle, Cubo di Rubik, cubo&#10;&#10;Descrizione generata automaticamente">
            <a:extLst>
              <a:ext uri="{FF2B5EF4-FFF2-40B4-BE49-F238E27FC236}">
                <a16:creationId xmlns:a16="http://schemas.microsoft.com/office/drawing/2014/main" id="{D0983B7B-3F26-44D3-4E9B-7F649F8E47E8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sp>
        <p:nvSpPr>
          <p:cNvPr id="2" name="PlaceHolder 2">
            <a:extLst>
              <a:ext uri="{FF2B5EF4-FFF2-40B4-BE49-F238E27FC236}">
                <a16:creationId xmlns:a16="http://schemas.microsoft.com/office/drawing/2014/main" id="{4FA40589-A94B-F04B-8876-64C37A852D21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838080" y="2022625"/>
            <a:ext cx="10513080" cy="389404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0" algn="l"/>
              </a:tabLst>
            </a:pPr>
            <a:r>
              <a:rPr lang="it-IT" sz="2400" dirty="0">
                <a:latin typeface="Aptos"/>
                <a:ea typeface="Aptos"/>
              </a:rPr>
              <a:t>Prossime attività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</a:t>
            </a:r>
            <a:endParaRPr lang="it-IT" sz="2400" b="0" u="none" strike="noStrike" dirty="0">
              <a:uFillTx/>
              <a:latin typeface="Arial"/>
            </a:endParaRP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Riattivazione delle utenze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Aggiornamento e pubblicazione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di nuovi contenuti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Raccolta </a:t>
            </a:r>
            <a:r>
              <a:rPr lang="it-IT" sz="2400" b="1" dirty="0">
                <a:latin typeface="Aptos"/>
                <a:ea typeface="Aptos"/>
              </a:rPr>
              <a:t>informazioni </a:t>
            </a:r>
            <a:r>
              <a:rPr lang="it-IT" sz="2400" dirty="0">
                <a:latin typeface="Aptos"/>
                <a:ea typeface="Aptos"/>
              </a:rPr>
              <a:t>per</a:t>
            </a:r>
            <a:r>
              <a:rPr lang="it-IT" sz="2400" b="1" dirty="0">
                <a:latin typeface="Aptos"/>
                <a:ea typeface="Aptos"/>
              </a:rPr>
              <a:t> </a:t>
            </a:r>
            <a:r>
              <a:rPr lang="it-IT" sz="2400" dirty="0">
                <a:latin typeface="Aptos"/>
                <a:ea typeface="Aptos"/>
              </a:rPr>
              <a:t>nuove schede servizio</a:t>
            </a:r>
            <a:endParaRPr lang="it-IT" sz="2400" u="none" strike="noStrike" dirty="0">
              <a:uFillTx/>
              <a:latin typeface="Arial"/>
            </a:endParaRP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Nuovi servizi digitali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a disposizione del cittadino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endParaRPr lang="it-IT" sz="2400" b="1" u="none" strike="noStrike" dirty="0">
              <a:uFillTx/>
              <a:latin typeface="Arial"/>
            </a:endParaRPr>
          </a:p>
          <a:p>
            <a:pPr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tabLst>
                <a:tab pos="0" algn="l"/>
              </a:tabLst>
            </a:pPr>
            <a:br>
              <a:rPr sz="2400" dirty="0"/>
            </a:br>
            <a:endParaRPr lang="it-IT" sz="240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" name="Elemento grafico 3">
            <a:extLst>
              <a:ext uri="{FF2B5EF4-FFF2-40B4-BE49-F238E27FC236}">
                <a16:creationId xmlns:a16="http://schemas.microsoft.com/office/drawing/2014/main" id="{F82E5901-6079-CC14-7464-35A9637D4377}"/>
              </a:ext>
            </a:extLst>
          </p:cNvPr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67880" y="292320"/>
            <a:ext cx="1309320" cy="129852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4375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9E43E-22B2-CE78-FB9C-DE7C9D19E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>
            <a:extLst>
              <a:ext uri="{FF2B5EF4-FFF2-40B4-BE49-F238E27FC236}">
                <a16:creationId xmlns:a16="http://schemas.microsoft.com/office/drawing/2014/main" id="{AAE2EF72-5935-611F-82D6-D3A1D374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230" y="2525232"/>
            <a:ext cx="8244551" cy="192402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it-IT" sz="6000" dirty="0">
                <a:solidFill>
                  <a:srgbClr val="00A5FA"/>
                </a:solidFill>
                <a:latin typeface="Aptos SemiBold"/>
              </a:rPr>
              <a:t>Grazie per l’attenzione</a:t>
            </a:r>
            <a:endParaRPr lang="it-IT" dirty="0">
              <a:solidFill>
                <a:schemeClr val="dk1"/>
              </a:solidFill>
              <a:latin typeface="Aptos SemiBold"/>
            </a:endParaRPr>
          </a:p>
        </p:txBody>
      </p:sp>
      <p:pic>
        <p:nvPicPr>
          <p:cNvPr id="56" name="Immagine 7" descr="Immagine che contiene Puzzle meccanico, puzzle, Cubo di Rubik, cubo&#10;&#10;Descrizione generata automaticamente">
            <a:extLst>
              <a:ext uri="{FF2B5EF4-FFF2-40B4-BE49-F238E27FC236}">
                <a16:creationId xmlns:a16="http://schemas.microsoft.com/office/drawing/2014/main" id="{FCA28209-7404-6FAD-3E59-1CAF2281687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</p:spTree>
    <p:extLst>
      <p:ext uri="{BB962C8B-B14F-4D97-AF65-F5344CB8AC3E}">
        <p14:creationId xmlns:p14="http://schemas.microsoft.com/office/powerpoint/2010/main" val="6711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EAD73-01BD-CBFF-378F-B7274F4891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>
            <a:extLst>
              <a:ext uri="{FF2B5EF4-FFF2-40B4-BE49-F238E27FC236}">
                <a16:creationId xmlns:a16="http://schemas.microsoft.com/office/drawing/2014/main" id="{6097C521-0E3C-9FCC-E3B6-14EC96F8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dirty="0">
                <a:solidFill>
                  <a:schemeClr val="dk1"/>
                </a:solidFill>
                <a:latin typeface="Aptos SemiBold"/>
              </a:rPr>
              <a:t>PNRR Misura 1.4.1 – Il progetto</a:t>
            </a:r>
          </a:p>
        </p:txBody>
      </p:sp>
      <p:sp>
        <p:nvSpPr>
          <p:cNvPr id="54" name="PlaceHolder 2">
            <a:extLst>
              <a:ext uri="{FF2B5EF4-FFF2-40B4-BE49-F238E27FC236}">
                <a16:creationId xmlns:a16="http://schemas.microsoft.com/office/drawing/2014/main" id="{AC6484EF-58EF-517A-E67F-F6C21096916D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1"/>
              </a:spcBef>
              <a:buClr>
                <a:srgbClr val="504C4A"/>
              </a:buClr>
            </a:pPr>
            <a:endParaRPr lang="it-IT" sz="2800" b="0" u="none" strike="noStrike" dirty="0">
              <a:solidFill>
                <a:srgbClr val="504C4A"/>
              </a:solidFill>
              <a:uFillTx/>
              <a:latin typeface="Aptos"/>
              <a:ea typeface="Aptos"/>
            </a:endParaRPr>
          </a:p>
          <a:p>
            <a:pPr defTabSz="914400">
              <a:lnSpc>
                <a:spcPct val="90000"/>
              </a:lnSpc>
              <a:spcBef>
                <a:spcPts val="1001"/>
              </a:spcBef>
              <a:buClr>
                <a:srgbClr val="504C4A"/>
              </a:buClr>
            </a:pPr>
            <a:endParaRPr lang="it-IT" sz="2800" b="0" u="none" strike="noStrike" dirty="0">
              <a:solidFill>
                <a:srgbClr val="504C4A"/>
              </a:solidFill>
              <a:uFillTx/>
              <a:latin typeface="Aptos"/>
              <a:ea typeface="Aptos"/>
            </a:endParaRPr>
          </a:p>
        </p:txBody>
      </p:sp>
      <p:pic>
        <p:nvPicPr>
          <p:cNvPr id="56" name="Immagine 7" descr="Immagine che contiene Puzzle meccanico, puzzle, Cubo di Rubik, cubo&#10;&#10;Descrizione generata automaticamente">
            <a:extLst>
              <a:ext uri="{FF2B5EF4-FFF2-40B4-BE49-F238E27FC236}">
                <a16:creationId xmlns:a16="http://schemas.microsoft.com/office/drawing/2014/main" id="{CD417A76-200A-DD8C-4C1C-BFD9210BA509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sp>
        <p:nvSpPr>
          <p:cNvPr id="2" name="PlaceHolder 2">
            <a:extLst>
              <a:ext uri="{FF2B5EF4-FFF2-40B4-BE49-F238E27FC236}">
                <a16:creationId xmlns:a16="http://schemas.microsoft.com/office/drawing/2014/main" id="{B9899C74-D24C-E03C-08C3-B25F2B55D106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838080" y="1825559"/>
            <a:ext cx="10513080" cy="389404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0" algn="l"/>
              </a:tabLst>
            </a:pPr>
            <a:r>
              <a:rPr lang="it-IT" sz="2400" dirty="0">
                <a:latin typeface="Aptos"/>
                <a:ea typeface="Aptos"/>
              </a:rPr>
              <a:t>Cosa è stato fatto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:</a:t>
            </a:r>
            <a:endParaRPr lang="it-IT" sz="2400" b="0" u="none" strike="noStrike" dirty="0">
              <a:uFillTx/>
              <a:latin typeface="Arial"/>
            </a:endParaRP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Raccolta </a:t>
            </a:r>
            <a:r>
              <a:rPr lang="it-IT" sz="2400" b="1" dirty="0">
                <a:latin typeface="Aptos"/>
                <a:ea typeface="Aptos"/>
              </a:rPr>
              <a:t>informazioni</a:t>
            </a:r>
            <a:r>
              <a:rPr lang="it-IT" sz="2400" dirty="0">
                <a:latin typeface="Aptos"/>
                <a:ea typeface="Aptos"/>
              </a:rPr>
              <a:t> su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uffici, amministratori, personale amministrativo e servizi erogati.</a:t>
            </a:r>
            <a:endParaRPr lang="it-IT" sz="2400" u="none" strike="noStrike" dirty="0">
              <a:uFillTx/>
              <a:latin typeface="Arial"/>
            </a:endParaRP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Pubblicazione nuovo sito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con nuove tipologie di contenuti, sezioni e funzionalità interattive</a:t>
            </a:r>
            <a:endParaRPr lang="it-IT" sz="2400" b="1" u="none" strike="noStrike" dirty="0">
              <a:uFillTx/>
              <a:latin typeface="Arial"/>
            </a:endParaRPr>
          </a:p>
          <a:p>
            <a:pPr marL="457200" indent="-457200"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Asseverazione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con il Dipartimento per la Trasformazione Digitale</a:t>
            </a:r>
            <a:endParaRPr lang="it-IT" sz="2400" dirty="0">
              <a:latin typeface="Aptos"/>
              <a:ea typeface="Aptos"/>
            </a:endParaRPr>
          </a:p>
          <a:p>
            <a:pPr marL="457200" indent="-457200"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+mj-lt"/>
              <a:buAutoNum type="arabicPeriod"/>
              <a:tabLst>
                <a:tab pos="0" algn="l"/>
              </a:tabLst>
            </a:pPr>
            <a:r>
              <a:rPr lang="it-IT" sz="2400" b="1" dirty="0">
                <a:latin typeface="Aptos"/>
                <a:ea typeface="Aptos"/>
              </a:rPr>
              <a:t>Formazione </a:t>
            </a:r>
            <a:r>
              <a:rPr lang="it-IT" sz="2400" dirty="0">
                <a:latin typeface="Aptos"/>
                <a:ea typeface="Aptos"/>
              </a:rPr>
              <a:t>all’utilizzo del nuovo strumento</a:t>
            </a:r>
            <a:br>
              <a:rPr sz="2400" dirty="0"/>
            </a:br>
            <a:endParaRPr lang="it-IT" sz="240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" name="Elemento grafico 3">
            <a:extLst>
              <a:ext uri="{FF2B5EF4-FFF2-40B4-BE49-F238E27FC236}">
                <a16:creationId xmlns:a16="http://schemas.microsoft.com/office/drawing/2014/main" id="{E6FE2992-7FBB-D903-C6CA-F453E007B5FA}"/>
              </a:ext>
            </a:extLst>
          </p:cNvPr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67880" y="292320"/>
            <a:ext cx="1309320" cy="129852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59323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chemeClr val="dk1"/>
                </a:solidFill>
                <a:uFillTx/>
                <a:latin typeface="Aptos SemiBold"/>
              </a:rPr>
              <a:t>Il modello di Designers Italia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38080" y="1825559"/>
            <a:ext cx="10513080" cy="389404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I principi:</a:t>
            </a:r>
            <a:endParaRPr lang="it-IT" sz="2400" b="0" u="none" strike="noStrike" dirty="0">
              <a:uFillTx/>
              <a:latin typeface="Arial"/>
            </a:endParaRPr>
          </a:p>
          <a:p>
            <a:pPr marL="228600" indent="-2286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Arial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Centralità del cittadino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: </a:t>
            </a:r>
            <a:r>
              <a:rPr lang="it-IT" sz="2400" dirty="0"/>
              <a:t>i servizi sono organizzati a partire dai bisogni delle persone</a:t>
            </a:r>
            <a:endParaRPr lang="it-IT" sz="2400" u="none" strike="noStrike" dirty="0">
              <a:uFillTx/>
              <a:latin typeface="Arial"/>
            </a:endParaRPr>
          </a:p>
          <a:p>
            <a:pPr marL="228600" indent="-2286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Arial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Chiarezza: </a:t>
            </a:r>
            <a:r>
              <a:rPr lang="it-IT" sz="2400" dirty="0"/>
              <a:t>linguaggio semplice, comprensibile e diretto</a:t>
            </a:r>
            <a:endParaRPr lang="it-IT" sz="2400" b="1" u="none" strike="noStrike" dirty="0">
              <a:uFillTx/>
              <a:latin typeface="Arial"/>
            </a:endParaRPr>
          </a:p>
          <a:p>
            <a:pPr marL="228600" indent="-228600" defTabSz="9144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Arial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Accessibilità e inclusione: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il sito deve essere utilizzabile da tutti</a:t>
            </a:r>
          </a:p>
          <a:p>
            <a:pPr marL="228600" indent="-2286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Arial"/>
              <a:buChar char="•"/>
              <a:tabLst>
                <a:tab pos="0" algn="l"/>
              </a:tabLst>
            </a:pPr>
            <a:r>
              <a:rPr lang="it-IT" sz="2400" b="1" dirty="0">
                <a:latin typeface="Aptos"/>
                <a:ea typeface="Aptos"/>
              </a:rPr>
              <a:t>Trasparenza e affidabilità: </a:t>
            </a:r>
            <a:r>
              <a:rPr lang="it-IT" sz="2400" dirty="0"/>
              <a:t>contenuti sempre aggiornati, verificabili e coerenti</a:t>
            </a:r>
            <a:endParaRPr lang="it-IT" sz="2400" b="1" dirty="0">
              <a:latin typeface="Aptos"/>
              <a:ea typeface="Aptos"/>
            </a:endParaRPr>
          </a:p>
          <a:p>
            <a:pPr marL="228600" indent="-228600">
              <a:spcBef>
                <a:spcPts val="0"/>
              </a:spcBef>
              <a:spcAft>
                <a:spcPts val="1800"/>
              </a:spcAft>
              <a:buClr>
                <a:srgbClr val="504C4A"/>
              </a:buClr>
              <a:buFont typeface="Arial"/>
              <a:buChar char="•"/>
              <a:tabLst>
                <a:tab pos="0" algn="l"/>
              </a:tabLst>
            </a:pPr>
            <a:r>
              <a:rPr lang="it-IT" sz="2400" b="1" u="none" strike="noStrike" dirty="0">
                <a:uFillTx/>
                <a:latin typeface="Aptos"/>
                <a:ea typeface="Aptos"/>
              </a:rPr>
              <a:t>Esperienza coerente</a:t>
            </a:r>
            <a:r>
              <a:rPr lang="it-IT" sz="2400" b="1" dirty="0">
                <a:latin typeface="Aptos"/>
                <a:ea typeface="Aptos"/>
              </a:rPr>
              <a:t>: </a:t>
            </a:r>
            <a:r>
              <a:rPr lang="it-IT" sz="2400" b="1" u="none" strike="noStrike" dirty="0">
                <a:uFillTx/>
                <a:latin typeface="Aptos"/>
                <a:ea typeface="Aptos"/>
              </a:rPr>
              <a:t> </a:t>
            </a:r>
            <a:r>
              <a:rPr lang="it-IT" sz="2400" u="none" strike="noStrike" dirty="0">
                <a:uFillTx/>
                <a:latin typeface="Aptos"/>
                <a:ea typeface="Aptos"/>
              </a:rPr>
              <a:t>l</a:t>
            </a:r>
            <a:r>
              <a:rPr lang="it-IT" sz="2400" dirty="0"/>
              <a:t>ogiche e modalità simili in tutti i siti della PA</a:t>
            </a:r>
            <a:br>
              <a:rPr sz="2400" dirty="0"/>
            </a:b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1" name="Immagine 6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B686A0B4-815D-90F1-8CCE-1EFB265073C9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10620000" y="221040"/>
            <a:ext cx="1216440" cy="12164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000" b="0" u="none" strike="noStrike" dirty="0">
                <a:solidFill>
                  <a:schemeClr val="dk1"/>
                </a:solidFill>
                <a:uFillTx/>
                <a:latin typeface="Aptos SemiBold"/>
                <a:ea typeface="Aptos Display"/>
              </a:rPr>
              <a:t>Una nuova architettura dell’informazione</a:t>
            </a:r>
            <a:endParaRPr lang="it-IT" sz="4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461837"/>
            <a:ext cx="10513080" cy="282864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0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Strumenti diversi per funzioni comunicative diverse, organizzati in una gerarchia di senso.</a:t>
            </a: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br>
              <a:rPr sz="2400" dirty="0"/>
            </a:b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8" name="Immagine 14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2" name="Elemento grafico 5">
            <a:extLst>
              <a:ext uri="{FF2B5EF4-FFF2-40B4-BE49-F238E27FC236}">
                <a16:creationId xmlns:a16="http://schemas.microsoft.com/office/drawing/2014/main" id="{BD68E365-80B9-F163-70C6-92E938F022CE}"/>
              </a:ext>
            </a:extLst>
          </p:cNvPr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03360" y="365040"/>
            <a:ext cx="1291786" cy="1323000"/>
          </a:xfrm>
          <a:prstGeom prst="rect">
            <a:avLst/>
          </a:prstGeom>
          <a:ln w="0">
            <a:noFill/>
          </a:ln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8585747-9C70-F582-DA00-3C41F10744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3920" y="1929771"/>
            <a:ext cx="7672211" cy="449372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14880" y="272520"/>
            <a:ext cx="10509840" cy="131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chemeClr val="dk1"/>
                </a:solidFill>
                <a:uFillTx/>
                <a:latin typeface="Aptos SemiBold"/>
              </a:rPr>
              <a:t>Menu di navigazione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8" name="Immagine 7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5680" cy="60660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sp>
        <p:nvSpPr>
          <p:cNvPr id="70" name="Rettangolo 69"/>
          <p:cNvSpPr/>
          <p:nvPr/>
        </p:nvSpPr>
        <p:spPr>
          <a:xfrm>
            <a:off x="703545" y="2652796"/>
            <a:ext cx="2861998" cy="1046779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Novità</a:t>
            </a:r>
          </a:p>
        </p:txBody>
      </p:sp>
      <p:sp>
        <p:nvSpPr>
          <p:cNvPr id="71" name="Rettangolo 70"/>
          <p:cNvSpPr/>
          <p:nvPr/>
        </p:nvSpPr>
        <p:spPr>
          <a:xfrm>
            <a:off x="703545" y="1448309"/>
            <a:ext cx="2861999" cy="980308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Amministrazione</a:t>
            </a:r>
          </a:p>
          <a:p>
            <a:pPr algn="ctr">
              <a:lnSpc>
                <a:spcPct val="100000"/>
              </a:lnSpc>
            </a:pP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2" name="Rettangolo 71"/>
          <p:cNvSpPr/>
          <p:nvPr/>
        </p:nvSpPr>
        <p:spPr>
          <a:xfrm>
            <a:off x="697127" y="3829124"/>
            <a:ext cx="2861998" cy="940784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it-IT" sz="2800" b="0" u="none" strike="noStrike" dirty="0">
                <a:solidFill>
                  <a:srgbClr val="FFFFFF"/>
                </a:solidFill>
                <a:uFillTx/>
                <a:latin typeface="Aptos SemiBold"/>
              </a:rPr>
              <a:t>Servizi</a:t>
            </a:r>
            <a:endParaRPr lang="it-IT" sz="2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4" name="Rettangolo 73"/>
          <p:cNvSpPr/>
          <p:nvPr/>
        </p:nvSpPr>
        <p:spPr>
          <a:xfrm>
            <a:off x="703545" y="4939298"/>
            <a:ext cx="2925084" cy="940785"/>
          </a:xfrm>
          <a:prstGeom prst="rect">
            <a:avLst/>
          </a:prstGeom>
          <a:solidFill>
            <a:srgbClr val="00A0FC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it-IT" sz="2400" b="0" u="none" strike="noStrike" dirty="0">
                <a:solidFill>
                  <a:srgbClr val="FFFFFF"/>
                </a:solidFill>
                <a:uFillTx/>
                <a:latin typeface="Aptos SemiBold"/>
              </a:rPr>
              <a:t>Vivere il Comune</a:t>
            </a:r>
            <a:endParaRPr lang="it-IT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5" name="Rettangolo 74"/>
          <p:cNvSpPr/>
          <p:nvPr/>
        </p:nvSpPr>
        <p:spPr>
          <a:xfrm>
            <a:off x="3559124" y="2658196"/>
            <a:ext cx="6095411" cy="1041380"/>
          </a:xfrm>
          <a:prstGeom prst="rect">
            <a:avLst/>
          </a:prstGeom>
          <a:noFill/>
          <a:ln w="12600">
            <a:solidFill>
              <a:srgbClr val="00A0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51120" rIns="96120" bIns="51120" anchor="ctr">
            <a:noAutofit/>
          </a:bodyPr>
          <a:lstStyle/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2000" dirty="0"/>
              <a:t>Notizie</a:t>
            </a: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2000" dirty="0"/>
              <a:t>Avvisi</a:t>
            </a: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2000" dirty="0"/>
              <a:t>Comunicati stampa</a:t>
            </a:r>
            <a:endParaRPr lang="it-IT" dirty="0"/>
          </a:p>
        </p:txBody>
      </p:sp>
      <p:sp>
        <p:nvSpPr>
          <p:cNvPr id="76" name="Rettangolo 75"/>
          <p:cNvSpPr/>
          <p:nvPr/>
        </p:nvSpPr>
        <p:spPr>
          <a:xfrm>
            <a:off x="3628629" y="4939298"/>
            <a:ext cx="6038745" cy="946185"/>
          </a:xfrm>
          <a:prstGeom prst="rect">
            <a:avLst/>
          </a:prstGeom>
          <a:noFill/>
          <a:ln w="12600">
            <a:solidFill>
              <a:srgbClr val="00A0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51120" rIns="96120" bIns="51120" anchor="ctr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/>
              <a:t>Luoghi di interesse del territorio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/>
              <a:t>Eventi</a:t>
            </a:r>
          </a:p>
        </p:txBody>
      </p:sp>
      <p:sp>
        <p:nvSpPr>
          <p:cNvPr id="77" name="Rettangolo 76"/>
          <p:cNvSpPr/>
          <p:nvPr/>
        </p:nvSpPr>
        <p:spPr>
          <a:xfrm>
            <a:off x="3571963" y="1448309"/>
            <a:ext cx="6095411" cy="985707"/>
          </a:xfrm>
          <a:prstGeom prst="rect">
            <a:avLst/>
          </a:prstGeom>
          <a:noFill/>
          <a:ln w="12600">
            <a:solidFill>
              <a:srgbClr val="00A0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51120" rIns="96120" bIns="5112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it-IT" sz="1400" b="0" u="none" strike="noStrike" dirty="0">
              <a:solidFill>
                <a:srgbClr val="000000"/>
              </a:solidFill>
              <a:uFillTx/>
              <a:latin typeface="Apto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Unità organizzative (organi politici e amministrativi)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Persone (politici e personale amministrativo)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000" dirty="0"/>
              <a:t>Documenti pubblici </a:t>
            </a: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it-IT" sz="1400" b="0" u="none" strike="noStrike" dirty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78" name="Rettangolo 77"/>
          <p:cNvSpPr/>
          <p:nvPr/>
        </p:nvSpPr>
        <p:spPr>
          <a:xfrm>
            <a:off x="3565544" y="3829124"/>
            <a:ext cx="6101830" cy="940784"/>
          </a:xfrm>
          <a:prstGeom prst="rect">
            <a:avLst/>
          </a:prstGeom>
          <a:noFill/>
          <a:ln w="12600">
            <a:solidFill>
              <a:srgbClr val="00A0F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120" tIns="51120" rIns="96120" bIns="51120" anchor="ctr">
            <a:noAutofit/>
          </a:bodyPr>
          <a:lstStyle/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it-IT" sz="2000" dirty="0"/>
              <a:t>Tutti i </a:t>
            </a:r>
            <a:r>
              <a:rPr lang="it-IT" sz="2000" b="1" dirty="0"/>
              <a:t>servizi </a:t>
            </a:r>
            <a:r>
              <a:rPr lang="it-IT" sz="2000" dirty="0"/>
              <a:t>suddivisi in categorie, erogati sia con modalità tradizionali che digitali</a:t>
            </a:r>
            <a:endParaRPr lang="it-IT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" name="Elemento grafico 5">
            <a:extLst>
              <a:ext uri="{FF2B5EF4-FFF2-40B4-BE49-F238E27FC236}">
                <a16:creationId xmlns:a16="http://schemas.microsoft.com/office/drawing/2014/main" id="{C58597BF-4BF6-C668-0150-A9617FE8D13B}"/>
              </a:ext>
            </a:extLst>
          </p:cNvPr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03360" y="411480"/>
            <a:ext cx="1291786" cy="1323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rgbClr val="000000"/>
                </a:solidFill>
                <a:uFillTx/>
                <a:latin typeface="Aptos SemiBold"/>
                <a:ea typeface="Aptos Display"/>
              </a:rPr>
              <a:t>Novità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599840"/>
            <a:ext cx="10513080" cy="4433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 SemiBold"/>
                <a:ea typeface="Aptos"/>
              </a:rPr>
              <a:t>«Contenuto che riferisce notizie o dà informazioni di contesto 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e materiali di supporto per comprenderle»</a:t>
            </a: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0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dirty="0">
                <a:latin typeface="Aptos"/>
              </a:rPr>
              <a:t>Tipologie:</a:t>
            </a: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1" kern="1200" dirty="0">
                <a:solidFill>
                  <a:schemeClr val="tx1"/>
                </a:solidFill>
                <a:latin typeface="Aptos"/>
                <a:cs typeface="+mj-cs"/>
              </a:rPr>
              <a:t>Avvisi</a:t>
            </a:r>
            <a:r>
              <a:rPr lang="it-IT" sz="2400" kern="1200" dirty="0">
                <a:solidFill>
                  <a:schemeClr val="tx1"/>
                </a:solidFill>
                <a:latin typeface="Aptos"/>
                <a:cs typeface="+mj-cs"/>
              </a:rPr>
              <a:t>: informazioni di servizio destinate alla cittadinanza;</a:t>
            </a: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1" kern="1200" dirty="0">
                <a:solidFill>
                  <a:schemeClr val="tx1"/>
                </a:solidFill>
                <a:latin typeface="Aptos"/>
                <a:cs typeface="+mj-cs"/>
              </a:rPr>
              <a:t>Notizie</a:t>
            </a:r>
            <a:r>
              <a:rPr lang="it-IT" sz="2400" kern="1200" dirty="0">
                <a:solidFill>
                  <a:schemeClr val="tx1"/>
                </a:solidFill>
                <a:latin typeface="Aptos"/>
                <a:cs typeface="+mj-cs"/>
              </a:rPr>
              <a:t>: informazioni di </a:t>
            </a:r>
            <a:r>
              <a:rPr lang="it-IT" sz="2400" kern="1200">
                <a:solidFill>
                  <a:schemeClr val="tx1"/>
                </a:solidFill>
                <a:latin typeface="Aptos"/>
                <a:cs typeface="+mj-cs"/>
              </a:rPr>
              <a:t>carattere promozionale-informativo su </a:t>
            </a:r>
            <a:r>
              <a:rPr lang="it-IT" sz="2400" kern="1200" dirty="0">
                <a:solidFill>
                  <a:schemeClr val="tx1"/>
                </a:solidFill>
                <a:latin typeface="Aptos"/>
                <a:cs typeface="+mj-cs"/>
              </a:rPr>
              <a:t>iniziative e progetti dell’amministrazione o in qualche modo promosse dall’amministrazione;</a:t>
            </a: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1" kern="1200" dirty="0">
                <a:solidFill>
                  <a:schemeClr val="tx1"/>
                </a:solidFill>
                <a:latin typeface="Aptos"/>
                <a:cs typeface="+mj-cs"/>
              </a:rPr>
              <a:t>Comunicati stampa </a:t>
            </a:r>
            <a:r>
              <a:rPr lang="it-IT" sz="2400" kern="1200" dirty="0">
                <a:solidFill>
                  <a:schemeClr val="tx1"/>
                </a:solidFill>
                <a:latin typeface="Aptos"/>
                <a:cs typeface="+mj-cs"/>
              </a:rPr>
              <a:t>ufficiali</a:t>
            </a:r>
            <a:r>
              <a:rPr lang="it-IT" sz="2400" dirty="0">
                <a:solidFill>
                  <a:schemeClr val="tx1"/>
                </a:solidFill>
                <a:latin typeface="Aptos"/>
                <a:ea typeface="Aptos"/>
              </a:rPr>
              <a:t>.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</p:txBody>
      </p:sp>
      <p:pic>
        <p:nvPicPr>
          <p:cNvPr id="106" name="Immagine 11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108" name="Elemento grafico 107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647360" y="384840"/>
            <a:ext cx="1195200" cy="1195200"/>
          </a:xfrm>
          <a:prstGeom prst="rect">
            <a:avLst/>
          </a:prstGeom>
          <a:ln w="0">
            <a:noFill/>
          </a:ln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DF5E8E7B-36E1-7C71-9317-8B43E65D5C04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620000" y="218160"/>
            <a:ext cx="1218240" cy="1218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chemeClr val="dk1"/>
                </a:solidFill>
                <a:uFillTx/>
                <a:latin typeface="Aptos SemiBold"/>
                <a:ea typeface="Aptos Display"/>
              </a:rPr>
              <a:t>Eventi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838080" y="1617840"/>
            <a:ext cx="10513080" cy="4667294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Sono manifestazioni, incontri, momenti organizzati dal Comune o che il Comune promuove.</a:t>
            </a:r>
            <a:endParaRPr lang="it-IT" sz="2400" b="0" u="none" strike="noStrike" dirty="0">
              <a:uFillTx/>
              <a:latin typeface="Arial"/>
            </a:endParaRPr>
          </a:p>
          <a:p>
            <a:pPr indent="0" defTabSz="914400">
              <a:lnSpc>
                <a:spcPct val="115000"/>
              </a:lnSpc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  <a:ea typeface="Aptos"/>
              </a:rPr>
              <a:t>Puoi usare le informazioni per dire:</a:t>
            </a:r>
            <a:endParaRPr lang="it-IT" sz="2400" b="0" u="none" strike="noStrike" dirty="0"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Cosa è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Dove è (ad esempio, →</a:t>
            </a:r>
            <a:r>
              <a:rPr lang="it-IT" sz="2400" b="1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Luoghi</a:t>
            </a: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)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Quando è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Quanto costa (se c’è un costo)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 defTabSz="9144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  <a:ea typeface="Aptos"/>
              </a:rPr>
              <a:t>A chi mi rivolgo per partecipare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417"/>
              </a:spcBef>
              <a:buNone/>
              <a:tabLst>
                <a:tab pos="0" algn="l"/>
              </a:tabLst>
            </a:pPr>
            <a:endParaRPr lang="it-IT" sz="1000" dirty="0">
              <a:latin typeface="Aptos"/>
              <a:ea typeface="Aptos"/>
            </a:endParaRPr>
          </a:p>
          <a:p>
            <a:pPr indent="0" defTabSz="914400">
              <a:lnSpc>
                <a:spcPct val="9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it-IT" sz="2400" dirty="0">
                <a:latin typeface="Aptos"/>
                <a:ea typeface="Aptos"/>
              </a:rPr>
              <a:t>NB: S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e alleghi una locandina, rendila </a:t>
            </a:r>
            <a:r>
              <a:rPr lang="it-IT" sz="2400" b="1" u="none" strike="noStrike" dirty="0">
                <a:uFillTx/>
                <a:latin typeface="Aptos"/>
                <a:ea typeface="Aptos"/>
              </a:rPr>
              <a:t>accessibile</a:t>
            </a:r>
            <a:r>
              <a:rPr lang="it-IT" sz="2400" b="0" u="none" strike="noStrike" dirty="0">
                <a:uFillTx/>
                <a:latin typeface="Aptos"/>
                <a:ea typeface="Aptos"/>
              </a:rPr>
              <a:t> a ogni utente 🔝</a:t>
            </a:r>
            <a:endParaRPr lang="it-IT" sz="2400" b="0" u="none" strike="noStrike" dirty="0">
              <a:uFillTx/>
              <a:latin typeface="Arial"/>
            </a:endParaRPr>
          </a:p>
        </p:txBody>
      </p:sp>
      <p:pic>
        <p:nvPicPr>
          <p:cNvPr id="91" name="Immagine 5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93" name="Elemento grafico 92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03360" y="180000"/>
            <a:ext cx="1437840" cy="143784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3CC18E0D-1652-5F9D-9756-7786A20B9758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584000" y="182160"/>
            <a:ext cx="1218240" cy="1218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0200" cy="1320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 dirty="0">
                <a:solidFill>
                  <a:schemeClr val="dk1"/>
                </a:solidFill>
                <a:uFillTx/>
                <a:latin typeface="Aptos SemiBold"/>
              </a:rPr>
              <a:t>Novità vs Evento</a:t>
            </a:r>
            <a:endParaRPr lang="it-IT" sz="4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9054623" cy="434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it-IT" sz="2400" b="0" u="none" strike="noStrike" dirty="0">
                <a:uFillTx/>
                <a:latin typeface="Aptos"/>
              </a:rPr>
              <a:t>Una </a:t>
            </a:r>
            <a:r>
              <a:rPr lang="it-IT" sz="2400" b="1" u="none" strike="noStrike" dirty="0">
                <a:uFillTx/>
                <a:latin typeface="Aptos"/>
              </a:rPr>
              <a:t>Novità</a:t>
            </a:r>
            <a:r>
              <a:rPr lang="it-IT" sz="2400" b="0" u="none" strike="noStrike" dirty="0">
                <a:uFillTx/>
                <a:latin typeface="Aptos"/>
              </a:rPr>
              <a:t> differisce da un «</a:t>
            </a:r>
            <a:r>
              <a:rPr lang="it-IT" sz="2400" b="0" u="none" strike="noStrike" dirty="0">
                <a:uFillTx/>
                <a:latin typeface="Aptos SemiBold"/>
              </a:rPr>
              <a:t>Evento</a:t>
            </a:r>
            <a:r>
              <a:rPr lang="it-IT" sz="2400" b="0" u="none" strike="noStrike" dirty="0">
                <a:uFillTx/>
                <a:latin typeface="Aptos"/>
              </a:rPr>
              <a:t>», che è un contenuto</a:t>
            </a:r>
            <a:endParaRPr lang="it-IT" sz="2400" b="0" u="none" strike="noStrike" dirty="0">
              <a:uFillTx/>
              <a:latin typeface="Arial"/>
            </a:endParaRPr>
          </a:p>
          <a:p>
            <a:pPr marL="432000" lvl="1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</a:rPr>
              <a:t> relativo ad appuntamenti con una scadenza precisa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</a:rPr>
              <a:t> riguardante iniziative del Comune o di altre realtà, che il Comune in qualche modo promuove o di cui vuole dare informazione.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  <a:p>
            <a:pPr marL="432000" lvl="1" indent="-216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Font typeface="OpenSymbol"/>
              <a:buAutoNum type="arabicPeriod"/>
              <a:tabLst>
                <a:tab pos="0" algn="l"/>
              </a:tabLst>
            </a:pPr>
            <a:r>
              <a:rPr lang="it-IT" sz="2400" b="0" u="none" strike="noStrike" dirty="0">
                <a:solidFill>
                  <a:schemeClr val="tx1"/>
                </a:solidFill>
                <a:uFillTx/>
                <a:latin typeface="Aptos"/>
              </a:rPr>
              <a:t> che dà informazioni dettagliate su come partecipare all’evento.</a:t>
            </a:r>
            <a:endParaRPr lang="it-IT" sz="2400" b="0" u="none" strike="noStrike" dirty="0">
              <a:solidFill>
                <a:schemeClr val="tx1"/>
              </a:solidFill>
              <a:uFillTx/>
              <a:latin typeface="Arial"/>
            </a:endParaRPr>
          </a:p>
        </p:txBody>
      </p:sp>
      <p:pic>
        <p:nvPicPr>
          <p:cNvPr id="95" name="Immagine 32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6040" cy="60696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96" name="Immagine 95"/>
          <p:cNvPicPr/>
          <p:nvPr/>
        </p:nvPicPr>
        <p:blipFill>
          <a:blip r:embed="rId4"/>
          <a:stretch/>
        </p:blipFill>
        <p:spPr>
          <a:xfrm>
            <a:off x="10584000" y="182160"/>
            <a:ext cx="1218240" cy="1218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4400" b="0" u="none" strike="noStrike">
                <a:solidFill>
                  <a:schemeClr val="dk1"/>
                </a:solidFill>
                <a:uFillTx/>
                <a:latin typeface="Aptos SemiBold"/>
                <a:ea typeface="Aptos Display"/>
              </a:rPr>
              <a:t>Luoghi</a:t>
            </a:r>
            <a:endParaRPr lang="it-IT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38080" y="1825559"/>
            <a:ext cx="10513080" cy="299191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buNone/>
              <a:tabLst>
                <a:tab pos="0" algn="l"/>
              </a:tabLst>
            </a:pP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Sono spazi per la popolazione, patrimonio culturale, edifici istituzionali.</a:t>
            </a: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115000"/>
              </a:lnSpc>
              <a:buNone/>
              <a:tabLst>
                <a:tab pos="0" algn="l"/>
              </a:tabLst>
            </a:pP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Puoi usare le informazioni per dire:</a:t>
            </a: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648000" lvl="2" indent="-216000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Che cos’è </a:t>
            </a: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648000" lvl="2" indent="-216000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Dove si trova</a:t>
            </a: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648000" lvl="2" indent="-216000" defTabSz="9144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Come accedo al luogo</a:t>
            </a:r>
            <a:br>
              <a:rPr sz="2400" dirty="0"/>
            </a:br>
            <a:r>
              <a:rPr lang="it-IT" sz="2400" b="0" u="none" strike="noStrike" dirty="0">
                <a:solidFill>
                  <a:srgbClr val="504C4A"/>
                </a:solidFill>
                <a:uFillTx/>
                <a:latin typeface="Aptos"/>
                <a:ea typeface="Aptos"/>
              </a:rPr>
              <a:t> </a:t>
            </a: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it-IT" sz="24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7" name="Immagine 3" descr="Immagine che contiene Puzzle meccanico, puzzle, Cubo di Rubik, cubo&#10;&#10;Descrizione generata automaticamente"/>
          <p:cNvPicPr/>
          <p:nvPr/>
        </p:nvPicPr>
        <p:blipFill>
          <a:blip r:embed="rId3"/>
          <a:stretch/>
        </p:blipFill>
        <p:spPr>
          <a:xfrm>
            <a:off x="180720" y="6032880"/>
            <a:ext cx="1888920" cy="609840"/>
          </a:xfrm>
          <a:prstGeom prst="rect">
            <a:avLst/>
          </a:prstGeom>
          <a:ln w="0">
            <a:solidFill>
              <a:srgbClr val="FFFFFF"/>
            </a:solidFill>
          </a:ln>
        </p:spPr>
      </p:pic>
      <p:pic>
        <p:nvPicPr>
          <p:cNvPr id="88" name="Elemento grafico 87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0503360" y="243360"/>
            <a:ext cx="1374480" cy="1374480"/>
          </a:xfrm>
          <a:prstGeom prst="rect">
            <a:avLst/>
          </a:prstGeom>
          <a:ln w="0"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4B085696-0761-1B5D-7CB0-6E12BD9C816D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10620000" y="221040"/>
            <a:ext cx="1216800" cy="1216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</a:majorFont>
      <a:minorFont>
        <a:latin typeface="Aptos" panose="020B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</a:majorFont>
      <a:minorFont>
        <a:latin typeface="Aptos" panose="020B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3988</TotalTime>
  <Words>1482</Words>
  <Application>Microsoft Office PowerPoint</Application>
  <PresentationFormat>Widescreen</PresentationFormat>
  <Paragraphs>187</Paragraphs>
  <Slides>19</Slides>
  <Notes>19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19</vt:i4>
      </vt:variant>
    </vt:vector>
  </HeadingPairs>
  <TitlesOfParts>
    <vt:vector size="29" baseType="lpstr">
      <vt:lpstr>Aptos</vt:lpstr>
      <vt:lpstr>Aptos SemiBold</vt:lpstr>
      <vt:lpstr>Arial</vt:lpstr>
      <vt:lpstr>OpenSymbol</vt:lpstr>
      <vt:lpstr>Symbol</vt:lpstr>
      <vt:lpstr>Times New Roman</vt:lpstr>
      <vt:lpstr>Titillium Web1</vt:lpstr>
      <vt:lpstr>Wingdings</vt:lpstr>
      <vt:lpstr>Tema di Office</vt:lpstr>
      <vt:lpstr>Tema di Office</vt:lpstr>
      <vt:lpstr>Il nuovo sito web del Comune e le sue funzioni</vt:lpstr>
      <vt:lpstr>PNRR Misura 1.4.1 – Il progetto</vt:lpstr>
      <vt:lpstr>Il modello di Designers Italia</vt:lpstr>
      <vt:lpstr>Una nuova architettura dell’informazione</vt:lpstr>
      <vt:lpstr>Menu di navigazione</vt:lpstr>
      <vt:lpstr>Novità</vt:lpstr>
      <vt:lpstr>Eventi</vt:lpstr>
      <vt:lpstr>Novità vs Evento</vt:lpstr>
      <vt:lpstr>Luoghi</vt:lpstr>
      <vt:lpstr>Persone</vt:lpstr>
      <vt:lpstr>Uffici, aree, organi di governo</vt:lpstr>
      <vt:lpstr>Documenti</vt:lpstr>
      <vt:lpstr>Servizi</vt:lpstr>
      <vt:lpstr>Servizi </vt:lpstr>
      <vt:lpstr>Servizi</vt:lpstr>
      <vt:lpstr>Servizi digitali</vt:lpstr>
      <vt:lpstr>Prenotazione appuntamenti</vt:lpstr>
      <vt:lpstr>PNRR Misura 1.4.1 – Il progetto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dc:description/>
  <cp:lastModifiedBy>Sara Formentelli</cp:lastModifiedBy>
  <cp:revision>199</cp:revision>
  <cp:lastPrinted>2026-03-12T12:01:03Z</cp:lastPrinted>
  <dcterms:created xsi:type="dcterms:W3CDTF">2024-06-03T10:26:07Z</dcterms:created>
  <dcterms:modified xsi:type="dcterms:W3CDTF">2026-03-27T10:57:24Z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5</vt:i4>
  </property>
</Properties>
</file>